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layout with centered title and subtitle placeholders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ext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adlit.org/strategies/22735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ritingcenter.unc.edu/tips-and-tools/brainstorming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books.google.com/books?id=XGOtLL_u_AcC&amp;pg=PA30&amp;lpg=PA30&amp;dq=cluster+RICO+1983+example&amp;source=bl&amp;ots=XcKBLDXFNm&amp;sig=ACfU3U28EfHQfBDCpiGzzkCwQkWmzFBV9g&amp;hl=en&amp;sa=X&amp;ved=2ahUKEwjYoLn015jnAhUUac0KHU09ByoQ6AEwDHoECAkQAQ#v=onepage&amp;q=cluster%20RICO%201983%20example&amp;f=false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eduplace.com/graphicorganizer/pdf/kwl.pdf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adlit.org/strategies/19712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redesignu.org/design-lab/learning-activities/probable-passage" TargetMode="External"/><Relationship Id="rId4" Type="http://schemas.openxmlformats.org/officeDocument/2006/relationships/hyperlink" Target="http://www1.lpssonline.com/uploads/11fProbablePassageTempleteforNonfiction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/>
          <p:nvPr>
            <p:ph type="ctrTitle"/>
          </p:nvPr>
        </p:nvSpPr>
        <p:spPr>
          <a:xfrm>
            <a:off x="685800" y="12192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Before Reading Strategies</a:t>
            </a:r>
            <a:endParaRPr/>
          </a:p>
        </p:txBody>
      </p:sp>
      <p:sp>
        <p:nvSpPr>
          <p:cNvPr id="28" name="Google Shape;28;p4"/>
          <p:cNvSpPr txBox="1"/>
          <p:nvPr>
            <p:ph idx="1" type="subTitle"/>
          </p:nvPr>
        </p:nvSpPr>
        <p:spPr>
          <a:xfrm>
            <a:off x="1447800" y="26670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Think-Alouds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Brain Storming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Clustering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KWL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Anticipation Guides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Reading Aloud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Probable Passage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en-US">
                <a:solidFill>
                  <a:srgbClr val="FF0000"/>
                </a:solidFill>
              </a:rPr>
              <a:t>(THESE ARE JUST A FEW)</a:t>
            </a:r>
            <a:endParaRPr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/>
          <p:nvPr>
            <p:ph type="title"/>
          </p:nvPr>
        </p:nvSpPr>
        <p:spPr>
          <a:xfrm>
            <a:off x="0" y="0"/>
            <a:ext cx="9144000" cy="487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3200"/>
              <a:buFont typeface="Arial"/>
              <a:buNone/>
            </a:pPr>
            <a:r>
              <a:rPr b="1" i="0" lang="en-US" sz="3200" u="sng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Think Alouds: Active Exploration of meaning</a:t>
            </a:r>
            <a:endParaRPr/>
          </a:p>
        </p:txBody>
      </p:sp>
      <p:sp>
        <p:nvSpPr>
          <p:cNvPr id="34" name="Google Shape;34;p5"/>
          <p:cNvSpPr txBox="1"/>
          <p:nvPr>
            <p:ph idx="1" type="body"/>
          </p:nvPr>
        </p:nvSpPr>
        <p:spPr>
          <a:xfrm>
            <a:off x="228600" y="457200"/>
            <a:ext cx="8915400" cy="6400800"/>
          </a:xfrm>
          <a:prstGeom prst="rect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Description=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Teacher reads a passage aloud and stops repeatedly along the way to explain her mental processing of ideas.  First, teacher models this process first, then students try it in pairs.  When done in a whole class discussion, it is Directed Reading Activity.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Use=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Makes students aware of mental processes of reading for meaning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It Work:  GO TO: </a:t>
            </a:r>
            <a:r>
              <a:rPr lang="en-US" sz="1100" u="sng">
                <a:solidFill>
                  <a:schemeClr val="hlink"/>
                </a:solidFill>
                <a:hlinkClick r:id="rId3"/>
              </a:rPr>
              <a:t>http://www.adlit.org/strategies/22735/</a:t>
            </a:r>
            <a:r>
              <a:rPr lang="en-US"/>
              <a:t>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Let students know you will stop to think as you read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short passage and provide students copies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you stop to think, shift voice to indicate movement from text words to your own words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After modeling, have students try in pairs, triads, or taking turns in the whole class…If students have difficulty putting thoughts into words, stop and point out a key spot or two where they can stop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students practice think aloud, remind them to make connections to their real life experiences </a:t>
            </a:r>
            <a:endParaRPr/>
          </a:p>
        </p:txBody>
      </p:sp>
      <p:sp>
        <p:nvSpPr>
          <p:cNvPr id="35" name="Google Shape;35;p5"/>
          <p:cNvSpPr txBox="1"/>
          <p:nvPr/>
        </p:nvSpPr>
        <p:spPr>
          <a:xfrm rot="5400000">
            <a:off x="-626268" y="1083468"/>
            <a:ext cx="16192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(Davey, 1983)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type="title"/>
          </p:nvPr>
        </p:nvSpPr>
        <p:spPr>
          <a:xfrm>
            <a:off x="0" y="0"/>
            <a:ext cx="9144000" cy="487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3200"/>
              <a:buFont typeface="Arial"/>
              <a:buNone/>
            </a:pPr>
            <a:r>
              <a:rPr b="1" i="0" lang="en-US" sz="3200" u="sng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Brainstorming IDEAS: </a:t>
            </a:r>
            <a:r>
              <a:rPr lang="en-US" sz="1100" u="sng">
                <a:solidFill>
                  <a:schemeClr val="hlink"/>
                </a:solidFill>
                <a:hlinkClick r:id="rId3"/>
              </a:rPr>
              <a:t>https://writingcenter.unc.edu/tips-and-tools/brainstorming/</a:t>
            </a:r>
            <a:r>
              <a:rPr lang="en-US"/>
              <a:t> </a:t>
            </a:r>
            <a:endParaRPr/>
          </a:p>
        </p:txBody>
      </p:sp>
      <p:sp>
        <p:nvSpPr>
          <p:cNvPr id="41" name="Google Shape;41;p6"/>
          <p:cNvSpPr txBox="1"/>
          <p:nvPr>
            <p:ph idx="1" type="body"/>
          </p:nvPr>
        </p:nvSpPr>
        <p:spPr>
          <a:xfrm>
            <a:off x="228600" y="457200"/>
            <a:ext cx="8915400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Description= </a:t>
            </a: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Classic group activity…Can be used by individual student.  Teacher gives key word or topic from a passage of text.  Students call out ideas, associations, etc…Pace is brisk…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Use=</a:t>
            </a: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Quick way for students to activate prior knowledge to couple with new learning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It Work:</a:t>
            </a:r>
            <a:endParaRPr/>
          </a:p>
          <a:p>
            <a:pPr indent="-342900" lvl="0" marL="342900" marR="0" rtl="0" algn="ctr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</a:pPr>
            <a:r>
              <a:rPr b="1" i="0" lang="en-US" sz="9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Varies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0"/>
            <a:ext cx="8229600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4000"/>
              <a:buFont typeface="Arial"/>
              <a:buNone/>
            </a:pPr>
            <a:r>
              <a:rPr b="1" i="0" lang="en-US" sz="4000" u="sng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Clustering (Rico, 1983)</a:t>
            </a:r>
            <a:endParaRPr/>
          </a:p>
        </p:txBody>
      </p:sp>
      <p:sp>
        <p:nvSpPr>
          <p:cNvPr id="47" name="Google Shape;47;p7"/>
          <p:cNvSpPr txBox="1"/>
          <p:nvPr>
            <p:ph idx="1" type="body"/>
          </p:nvPr>
        </p:nvSpPr>
        <p:spPr>
          <a:xfrm>
            <a:off x="457200" y="533400"/>
            <a:ext cx="8229600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Description= </a:t>
            </a: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Brainstorming that links ideas on a two dimensional map (Rico, 1983)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Use=</a:t>
            </a: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Way for students to activate prior knowledge and link ideas with new learning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It Work: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nucleus word—e.g., erosion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RULES: everyone works separately at first, writing nucleus word and circling it, in the center of a piece of paper.  Adding new words that are connected to main word and circling them, the process can continue from nucleus word as well as added words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Pairs—Groups—whole class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Point out ideas that were important to students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 to clustering ideas that emerged in reading or lesson</a:t>
            </a:r>
            <a:endParaRPr/>
          </a:p>
          <a:p>
            <a:pPr indent="-215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en-US" sz="2000"/>
              <a:t>GO TO: </a:t>
            </a:r>
            <a:r>
              <a:rPr lang="en-US" sz="1100" u="sng">
                <a:solidFill>
                  <a:schemeClr val="hlink"/>
                </a:solidFill>
                <a:hlinkClick r:id="rId3"/>
              </a:rPr>
              <a:t>https://books.google.com/books?id=XGOtLL_u_AcC&amp;pg=PA30&amp;lpg=PA30&amp;dq=cluster+RICO+1983+example&amp;source=bl&amp;ots=XcKBLDXFNm&amp;sig=ACfU3U28EfHQfBDCpiGzzkCwQkWmzFBV9g&amp;hl=en&amp;sa=X&amp;ved=2ahUKEwjYoLn015jnAhUUac0KHU09ByoQ6AEwDHoECAkQAQ#v=onepage&amp;q=cluster%20RICO%201983%20example&amp;f=false</a:t>
            </a:r>
            <a:r>
              <a:rPr b="1" lang="en-US" sz="2000"/>
              <a:t> </a:t>
            </a:r>
            <a:endParaRPr b="1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4800"/>
              <a:buFont typeface="Arial"/>
              <a:buNone/>
            </a:pPr>
            <a:r>
              <a:rPr b="1" i="0" lang="en-US" sz="4800" u="sng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KWL (Ogle, 1986)</a:t>
            </a:r>
            <a:endParaRPr/>
          </a:p>
        </p:txBody>
      </p:sp>
      <p:sp>
        <p:nvSpPr>
          <p:cNvPr id="53" name="Google Shape;53;p8"/>
          <p:cNvSpPr txBox="1"/>
          <p:nvPr>
            <p:ph idx="1" type="body"/>
          </p:nvPr>
        </p:nvSpPr>
        <p:spPr>
          <a:xfrm>
            <a:off x="457200" y="1295400"/>
            <a:ext cx="8229600" cy="4830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Description= 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Leads students to think about what they know, want to know, and later what they learned from a reading or learning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Use=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Used to activate prior knowledge, establish expectation, and summarize lesson and reading 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b="1" i="0" lang="en-US" sz="4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It Work:</a:t>
            </a:r>
            <a:endParaRPr/>
          </a:p>
          <a:p>
            <a:pPr indent="-342900" lvl="0" marL="342900" marR="0" rtl="0" algn="ctr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b="1" i="0" lang="en-US" sz="6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VARIES</a:t>
            </a:r>
            <a:endParaRPr/>
          </a:p>
          <a:p>
            <a:pPr indent="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b="1" lang="en-US" sz="6000"/>
              <a:t>GO TO: </a:t>
            </a:r>
            <a:r>
              <a:rPr lang="en-US" sz="1100" u="sng">
                <a:solidFill>
                  <a:schemeClr val="hlink"/>
                </a:solidFill>
                <a:hlinkClick r:id="rId3"/>
              </a:rPr>
              <a:t>https://www.eduplace.com/graphicorganizer/pdf/kwl.pdf</a:t>
            </a:r>
            <a:r>
              <a:rPr b="1" lang="en-US" sz="6000"/>
              <a:t> </a:t>
            </a:r>
            <a:endParaRPr b="1" i="0" sz="6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>
            <p:ph type="title"/>
          </p:nvPr>
        </p:nvSpPr>
        <p:spPr>
          <a:xfrm>
            <a:off x="457200" y="0"/>
            <a:ext cx="8229600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4000"/>
              <a:buFont typeface="Arial"/>
              <a:buNone/>
            </a:pPr>
            <a:r>
              <a:rPr b="1" i="0" lang="en-US" sz="4000" u="sng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Anticipation Guide</a:t>
            </a:r>
            <a:endParaRPr/>
          </a:p>
        </p:txBody>
      </p:sp>
      <p:sp>
        <p:nvSpPr>
          <p:cNvPr id="59" name="Google Shape;59;p9"/>
          <p:cNvSpPr txBox="1"/>
          <p:nvPr>
            <p:ph idx="1" type="body"/>
          </p:nvPr>
        </p:nvSpPr>
        <p:spPr>
          <a:xfrm>
            <a:off x="457200" y="533400"/>
            <a:ext cx="8229600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Description= 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Activates prior knowledge (including misconceptions), make predictions, engage important issues, and help students enter a text thinking.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Use=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Helps students enter a text thinking…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It Work: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to 5 statements related to reading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Students chose T/F, Y/N, or agree/disagree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BEST ?’s: broad…big open-ended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After reading, students check before reading choices against actual information from reading </a:t>
            </a:r>
            <a:endParaRPr/>
          </a:p>
        </p:txBody>
      </p:sp>
      <p:sp>
        <p:nvSpPr>
          <p:cNvPr id="60" name="Google Shape;60;p9"/>
          <p:cNvSpPr txBox="1"/>
          <p:nvPr/>
        </p:nvSpPr>
        <p:spPr>
          <a:xfrm>
            <a:off x="0" y="6454200"/>
            <a:ext cx="9144000" cy="40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5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Duffelmeyer, F. (1994). Effective Anticipation Guide statements for learning from expository prose. Journal of Reading, 37, 452-455.</a:t>
            </a:r>
            <a:endParaRPr/>
          </a:p>
        </p:txBody>
      </p:sp>
      <p:sp>
        <p:nvSpPr>
          <p:cNvPr id="61" name="Google Shape;61;p9"/>
          <p:cNvSpPr txBox="1"/>
          <p:nvPr/>
        </p:nvSpPr>
        <p:spPr>
          <a:xfrm>
            <a:off x="3921300" y="5890800"/>
            <a:ext cx="52227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GO TO: </a:t>
            </a:r>
            <a:r>
              <a:rPr lang="en-US" sz="1800" u="sng">
                <a:solidFill>
                  <a:schemeClr val="hlink"/>
                </a:solidFill>
                <a:hlinkClick r:id="rId3"/>
              </a:rPr>
              <a:t>http://www.adlit.org/strategies/19712/</a:t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457200" y="0"/>
            <a:ext cx="8229600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4000"/>
              <a:buFont typeface="Arial"/>
              <a:buNone/>
            </a:pPr>
            <a:r>
              <a:rPr b="1" i="0" lang="en-US" sz="4000" u="sng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Reading Aloud (Lesesne, 1998)</a:t>
            </a:r>
            <a:endParaRPr/>
          </a:p>
        </p:txBody>
      </p:sp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152400" y="457200"/>
            <a:ext cx="8991600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Description= 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teacher reads aloud short articles, brief passages of interesting material, or successive installments of a story, biography, or high-interest book in a subject area.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Use=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Let students not worry about reading act, but let students experience the powerful language about important ideas.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b="1" i="0" lang="en-US" sz="4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It Work: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b="1" i="0" lang="en-US" sz="4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Teachers or Students</a:t>
            </a:r>
            <a:endParaRPr/>
          </a:p>
          <a:p>
            <a:pPr indent="-254000" lvl="2" marL="11430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AutoNum type="arabicPeriod"/>
            </a:pPr>
            <a:r>
              <a:rPr b="1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must be well written</a:t>
            </a:r>
            <a:endParaRPr/>
          </a:p>
          <a:p>
            <a:pPr indent="-254000" lvl="2" marL="11430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AutoNum type="arabicPeriod"/>
            </a:pPr>
            <a:r>
              <a:rPr b="1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Read with expression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/>
          <p:nvPr>
            <p:ph type="title"/>
          </p:nvPr>
        </p:nvSpPr>
        <p:spPr>
          <a:xfrm>
            <a:off x="457200" y="0"/>
            <a:ext cx="8229600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4000"/>
              <a:buFont typeface="Arial"/>
              <a:buNone/>
            </a:pPr>
            <a:r>
              <a:rPr b="1" i="0" lang="en-US" sz="4000" u="sng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Probable Passage (Beers, 2003)</a:t>
            </a:r>
            <a:endParaRPr/>
          </a:p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304800" y="533400"/>
            <a:ext cx="8610600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Description= 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Teacher selects a set of 8-to-15 key terms from the piece to be read.  Working in small groups, students place the terms in categories the teacher has established.  Each group creates a </a:t>
            </a:r>
            <a:r>
              <a:rPr b="1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“gist statement,”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which they predict will summarize the reading.  Finally, they list things they hope </a:t>
            </a:r>
            <a:r>
              <a:rPr b="1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discover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as a result of words they didn’t understand or questions that were inspired in the process.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Use=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Activates prior knowledge—prediction—sets reading purpose/focus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It Work: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Choose 8-15 key terms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 categories the terms could fit into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Model (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THINK ALOUD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the matching of terms to categories an the ultimate creation of the 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“GIST STATEMENT.”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 a unknown category for words students do not have a clue about and thus can not match to given categories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Tell student you want them to include all the words, none of the words, or some of the words in the 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“GIST STATEMENT.”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Review </a:t>
            </a:r>
            <a:r>
              <a:rPr b="1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discover</a:t>
            </a: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list (QUESTIONS &amp;/or LIST of hope to learn)</a:t>
            </a:r>
            <a:endParaRPr/>
          </a:p>
        </p:txBody>
      </p:sp>
      <p:sp>
        <p:nvSpPr>
          <p:cNvPr id="74" name="Google Shape;74;p11"/>
          <p:cNvSpPr txBox="1"/>
          <p:nvPr/>
        </p:nvSpPr>
        <p:spPr>
          <a:xfrm>
            <a:off x="0" y="6198900"/>
            <a:ext cx="8480700" cy="6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GO TO: </a:t>
            </a:r>
            <a:r>
              <a:rPr lang="en-US" sz="1100" u="sng">
                <a:solidFill>
                  <a:schemeClr val="hlink"/>
                </a:solidFill>
                <a:hlinkClick r:id="rId3"/>
              </a:rPr>
              <a:t>http://www.redesignu.org/design-lab/learning-activities/probable-passage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GO TO: </a:t>
            </a:r>
            <a:r>
              <a:rPr lang="en-US" sz="1100" u="sng">
                <a:solidFill>
                  <a:schemeClr val="hlink"/>
                </a:solidFill>
                <a:hlinkClick r:id="rId4"/>
              </a:rPr>
              <a:t>http://www1.lpssonline.com/uploads/11fProbablePassageTempleteforNonfiction.pdf</a:t>
            </a:r>
            <a:r>
              <a:rPr lang="en-US"/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