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0" r:id="rId4"/>
  </p:sldMasterIdLst>
  <p:notesMasterIdLst>
    <p:notesMasterId r:id="rId5"/>
  </p:notesMasterIdLst>
  <p:sldIdLst>
    <p:sldId id="256" r:id="rId6"/>
    <p:sldId id="257" r:id="rId7"/>
    <p:sldId id="258" r:id="rId8"/>
    <p:sldId id="259" r:id="rId9"/>
    <p:sldId id="260" r:id="rId10"/>
    <p:sldId id="261" r:id="rId11"/>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 name="Shape 23"/>
        <p:cNvGrpSpPr/>
        <p:nvPr/>
      </p:nvGrpSpPr>
      <p:grpSpPr>
        <a:xfrm>
          <a:off x="0" y="0"/>
          <a:ext cx="0" cy="0"/>
          <a:chOff x="0" y="0"/>
          <a:chExt cx="0" cy="0"/>
        </a:xfrm>
      </p:grpSpPr>
      <p:sp>
        <p:nvSpPr>
          <p:cNvPr id="24" name="Google Shape;24;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 name="Shape 29"/>
        <p:cNvGrpSpPr/>
        <p:nvPr/>
      </p:nvGrpSpPr>
      <p:grpSpPr>
        <a:xfrm>
          <a:off x="0" y="0"/>
          <a:ext cx="0" cy="0"/>
          <a:chOff x="0" y="0"/>
          <a:chExt cx="0" cy="0"/>
        </a:xfrm>
      </p:grpSpPr>
      <p:sp>
        <p:nvSpPr>
          <p:cNvPr id="30" name="Google Shape;30;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 name="Shape 36"/>
        <p:cNvGrpSpPr/>
        <p:nvPr/>
      </p:nvGrpSpPr>
      <p:grpSpPr>
        <a:xfrm>
          <a:off x="0" y="0"/>
          <a:ext cx="0" cy="0"/>
          <a:chOff x="0" y="0"/>
          <a:chExt cx="0" cy="0"/>
        </a:xfrm>
      </p:grpSpPr>
      <p:sp>
        <p:nvSpPr>
          <p:cNvPr id="37" name="Google Shape;37;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 name="Shape 42"/>
        <p:cNvGrpSpPr/>
        <p:nvPr/>
      </p:nvGrpSpPr>
      <p:grpSpPr>
        <a:xfrm>
          <a:off x="0" y="0"/>
          <a:ext cx="0" cy="0"/>
          <a:chOff x="0" y="0"/>
          <a:chExt cx="0" cy="0"/>
        </a:xfrm>
      </p:grpSpPr>
      <p:sp>
        <p:nvSpPr>
          <p:cNvPr id="43" name="Google Shape;43;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8" name="Shape 48"/>
        <p:cNvGrpSpPr/>
        <p:nvPr/>
      </p:nvGrpSpPr>
      <p:grpSpPr>
        <a:xfrm>
          <a:off x="0" y="0"/>
          <a:ext cx="0" cy="0"/>
          <a:chOff x="0" y="0"/>
          <a:chExt cx="0" cy="0"/>
        </a:xfrm>
      </p:grpSpPr>
      <p:sp>
        <p:nvSpPr>
          <p:cNvPr id="49" name="Google Shape;49;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Google Shape;56;g7ccf6ca1bf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g7ccf6ca1bf_1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layout with centered title and subtitle placeholders"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3" name="Google Shape;13;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l">
              <a:lnSpc>
                <a:spcPct val="100000"/>
              </a:lnSpc>
              <a:spcBef>
                <a:spcPts val="360"/>
              </a:spcBef>
              <a:spcAft>
                <a:spcPts val="0"/>
              </a:spcAft>
              <a:buClr>
                <a:schemeClr val="dk1"/>
              </a:buClr>
              <a:buSzPts val="1800"/>
              <a:buChar char="•"/>
              <a:defRPr/>
            </a:lvl1pPr>
            <a:lvl2pPr lvl="1" algn="l">
              <a:lnSpc>
                <a:spcPct val="100000"/>
              </a:lnSpc>
              <a:spcBef>
                <a:spcPts val="360"/>
              </a:spcBef>
              <a:spcAft>
                <a:spcPts val="0"/>
              </a:spcAft>
              <a:buClr>
                <a:schemeClr val="dk1"/>
              </a:buClr>
              <a:buSzPts val="1800"/>
              <a:buChar char="–"/>
              <a:defRPr/>
            </a:lvl2pPr>
            <a:lvl3pPr lvl="2" algn="l">
              <a:lnSpc>
                <a:spcPct val="100000"/>
              </a:lnSpc>
              <a:spcBef>
                <a:spcPts val="360"/>
              </a:spcBef>
              <a:spcAft>
                <a:spcPts val="0"/>
              </a:spcAft>
              <a:buClr>
                <a:schemeClr val="dk1"/>
              </a:buClr>
              <a:buSzPts val="1800"/>
              <a:buChar char="•"/>
              <a:defRPr/>
            </a:lvl3pPr>
            <a:lvl4pPr lvl="3" algn="l">
              <a:lnSpc>
                <a:spcPct val="100000"/>
              </a:lnSpc>
              <a:spcBef>
                <a:spcPts val="360"/>
              </a:spcBef>
              <a:spcAft>
                <a:spcPts val="0"/>
              </a:spcAft>
              <a:buClr>
                <a:schemeClr val="dk1"/>
              </a:buClr>
              <a:buSzPts val="1800"/>
              <a:buChar char="–"/>
              <a:defRPr/>
            </a:lvl4pPr>
            <a:lvl5pPr lvl="4" algn="l">
              <a:lnSpc>
                <a:spcPct val="100000"/>
              </a:lnSpc>
              <a:spcBef>
                <a:spcPts val="360"/>
              </a:spcBef>
              <a:spcAft>
                <a:spcPts val="0"/>
              </a:spcAft>
              <a:buClr>
                <a:schemeClr val="dk1"/>
              </a:buClr>
              <a:buSzPts val="1800"/>
              <a:buChar char="»"/>
              <a:defRPr/>
            </a:lvl5pPr>
            <a:lvl6pPr lvl="5" algn="l">
              <a:lnSpc>
                <a:spcPct val="100000"/>
              </a:lnSpc>
              <a:spcBef>
                <a:spcPts val="360"/>
              </a:spcBef>
              <a:spcAft>
                <a:spcPts val="0"/>
              </a:spcAft>
              <a:buClr>
                <a:schemeClr val="dk1"/>
              </a:buClr>
              <a:buSzPts val="1800"/>
              <a:buChar char="»"/>
              <a:defRPr/>
            </a:lvl6pPr>
            <a:lvl7pPr lvl="6" algn="l">
              <a:lnSpc>
                <a:spcPct val="100000"/>
              </a:lnSpc>
              <a:spcBef>
                <a:spcPts val="360"/>
              </a:spcBef>
              <a:spcAft>
                <a:spcPts val="0"/>
              </a:spcAft>
              <a:buClr>
                <a:schemeClr val="dk1"/>
              </a:buClr>
              <a:buSzPts val="1800"/>
              <a:buChar char="»"/>
              <a:defRPr/>
            </a:lvl7pPr>
            <a:lvl8pPr lvl="7" algn="l">
              <a:lnSpc>
                <a:spcPct val="100000"/>
              </a:lnSpc>
              <a:spcBef>
                <a:spcPts val="360"/>
              </a:spcBef>
              <a:spcAft>
                <a:spcPts val="0"/>
              </a:spcAft>
              <a:buClr>
                <a:schemeClr val="dk1"/>
              </a:buClr>
              <a:buSzPts val="1800"/>
              <a:buChar char="»"/>
              <a:defRPr/>
            </a:lvl8pPr>
            <a:lvl9pPr lvl="8" algn="l">
              <a:lnSpc>
                <a:spcPct val="100000"/>
              </a:lnSpc>
              <a:spcBef>
                <a:spcPts val="360"/>
              </a:spcBef>
              <a:spcAft>
                <a:spcPts val="0"/>
              </a:spcAft>
              <a:buClr>
                <a:schemeClr val="dk1"/>
              </a:buClr>
              <a:buSzPts val="1800"/>
              <a:buChar char="»"/>
              <a:defRPr/>
            </a:lvl9pPr>
          </a:lstStyle>
          <a:p/>
        </p:txBody>
      </p:sp>
      <p:sp>
        <p:nvSpPr>
          <p:cNvPr id="14" name="Google Shape;14;p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None/>
              <a:defRPr sz="1400"/>
            </a:lvl1pPr>
            <a:lvl2pPr indent="0" lvl="1" marL="0" algn="r">
              <a:lnSpc>
                <a:spcPct val="100000"/>
              </a:lnSpc>
              <a:spcBef>
                <a:spcPts val="0"/>
              </a:spcBef>
              <a:spcAft>
                <a:spcPts val="0"/>
              </a:spcAft>
              <a:buNone/>
              <a:defRPr sz="1400"/>
            </a:lvl2pPr>
            <a:lvl3pPr indent="0" lvl="2" marL="0" algn="r">
              <a:lnSpc>
                <a:spcPct val="100000"/>
              </a:lnSpc>
              <a:spcBef>
                <a:spcPts val="0"/>
              </a:spcBef>
              <a:spcAft>
                <a:spcPts val="0"/>
              </a:spcAft>
              <a:buNone/>
              <a:defRPr sz="1400"/>
            </a:lvl3pPr>
            <a:lvl4pPr indent="0" lvl="3" marL="0" algn="r">
              <a:lnSpc>
                <a:spcPct val="100000"/>
              </a:lnSpc>
              <a:spcBef>
                <a:spcPts val="0"/>
              </a:spcBef>
              <a:spcAft>
                <a:spcPts val="0"/>
              </a:spcAft>
              <a:buNone/>
              <a:defRPr sz="1400"/>
            </a:lvl4pPr>
            <a:lvl5pPr indent="0" lvl="4" marL="0" algn="r">
              <a:lnSpc>
                <a:spcPct val="100000"/>
              </a:lnSpc>
              <a:spcBef>
                <a:spcPts val="0"/>
              </a:spcBef>
              <a:spcAft>
                <a:spcPts val="0"/>
              </a:spcAft>
              <a:buNone/>
              <a:defRPr sz="1400"/>
            </a:lvl5pPr>
            <a:lvl6pPr indent="0" lvl="5" marL="0" algn="r">
              <a:lnSpc>
                <a:spcPct val="100000"/>
              </a:lnSpc>
              <a:spcBef>
                <a:spcPts val="0"/>
              </a:spcBef>
              <a:spcAft>
                <a:spcPts val="0"/>
              </a:spcAft>
              <a:buNone/>
              <a:defRPr sz="1400"/>
            </a:lvl6pPr>
            <a:lvl7pPr indent="0" lvl="6" marL="0" algn="r">
              <a:lnSpc>
                <a:spcPct val="100000"/>
              </a:lnSpc>
              <a:spcBef>
                <a:spcPts val="0"/>
              </a:spcBef>
              <a:spcAft>
                <a:spcPts val="0"/>
              </a:spcAft>
              <a:buNone/>
              <a:defRPr sz="1400"/>
            </a:lvl7pPr>
            <a:lvl8pPr indent="0" lvl="7" marL="0" algn="r">
              <a:lnSpc>
                <a:spcPct val="100000"/>
              </a:lnSpc>
              <a:spcBef>
                <a:spcPts val="0"/>
              </a:spcBef>
              <a:spcAft>
                <a:spcPts val="0"/>
              </a:spcAft>
              <a:buNone/>
              <a:defRPr sz="1400"/>
            </a:lvl8pPr>
            <a:lvl9pPr indent="0" lvl="8" marL="0" algn="r">
              <a:lnSpc>
                <a:spcPct val="100000"/>
              </a:lnSpc>
              <a:spcBef>
                <a:spcPts val="0"/>
              </a:spcBef>
              <a:spcAft>
                <a:spcPts val="0"/>
              </a:spcAft>
              <a:buNone/>
              <a:defRPr sz="1400"/>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ext" type="tx">
  <p:cSld name="TITLE_AND_BODY">
    <p:spTree>
      <p:nvGrpSpPr>
        <p:cNvPr id="17" name="Shape 17"/>
        <p:cNvGrpSpPr/>
        <p:nvPr/>
      </p:nvGrpSpPr>
      <p:grpSpPr>
        <a:xfrm>
          <a:off x="0" y="0"/>
          <a:ext cx="0" cy="0"/>
          <a:chOff x="0" y="0"/>
          <a:chExt cx="0" cy="0"/>
        </a:xfrm>
      </p:grpSpPr>
      <p:sp>
        <p:nvSpPr>
          <p:cNvPr id="18" name="Google Shape;18;p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9" name="Google Shape;19;p3"/>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0" name="Google Shape;20;p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algn="r">
              <a:lnSpc>
                <a:spcPct val="100000"/>
              </a:lnSpc>
              <a:spcBef>
                <a:spcPts val="0"/>
              </a:spcBef>
              <a:spcAft>
                <a:spcPts val="0"/>
              </a:spcAft>
              <a:buNone/>
              <a:defRPr sz="1400"/>
            </a:lvl1pPr>
            <a:lvl2pPr indent="0" lvl="1" marL="0" algn="r">
              <a:lnSpc>
                <a:spcPct val="100000"/>
              </a:lnSpc>
              <a:spcBef>
                <a:spcPts val="0"/>
              </a:spcBef>
              <a:spcAft>
                <a:spcPts val="0"/>
              </a:spcAft>
              <a:buNone/>
              <a:defRPr sz="1400"/>
            </a:lvl2pPr>
            <a:lvl3pPr indent="0" lvl="2" marL="0" algn="r">
              <a:lnSpc>
                <a:spcPct val="100000"/>
              </a:lnSpc>
              <a:spcBef>
                <a:spcPts val="0"/>
              </a:spcBef>
              <a:spcAft>
                <a:spcPts val="0"/>
              </a:spcAft>
              <a:buNone/>
              <a:defRPr sz="1400"/>
            </a:lvl3pPr>
            <a:lvl4pPr indent="0" lvl="3" marL="0" algn="r">
              <a:lnSpc>
                <a:spcPct val="100000"/>
              </a:lnSpc>
              <a:spcBef>
                <a:spcPts val="0"/>
              </a:spcBef>
              <a:spcAft>
                <a:spcPts val="0"/>
              </a:spcAft>
              <a:buNone/>
              <a:defRPr sz="1400"/>
            </a:lvl4pPr>
            <a:lvl5pPr indent="0" lvl="4" marL="0" algn="r">
              <a:lnSpc>
                <a:spcPct val="100000"/>
              </a:lnSpc>
              <a:spcBef>
                <a:spcPts val="0"/>
              </a:spcBef>
              <a:spcAft>
                <a:spcPts val="0"/>
              </a:spcAft>
              <a:buNone/>
              <a:defRPr sz="1400"/>
            </a:lvl5pPr>
            <a:lvl6pPr indent="0" lvl="5" marL="0" algn="r">
              <a:lnSpc>
                <a:spcPct val="100000"/>
              </a:lnSpc>
              <a:spcBef>
                <a:spcPts val="0"/>
              </a:spcBef>
              <a:spcAft>
                <a:spcPts val="0"/>
              </a:spcAft>
              <a:buNone/>
              <a:defRPr sz="1400"/>
            </a:lvl6pPr>
            <a:lvl7pPr indent="0" lvl="6" marL="0" algn="r">
              <a:lnSpc>
                <a:spcPct val="100000"/>
              </a:lnSpc>
              <a:spcBef>
                <a:spcPts val="0"/>
              </a:spcBef>
              <a:spcAft>
                <a:spcPts val="0"/>
              </a:spcAft>
              <a:buNone/>
              <a:defRPr sz="1400"/>
            </a:lvl7pPr>
            <a:lvl8pPr indent="0" lvl="7" marL="0" algn="r">
              <a:lnSpc>
                <a:spcPct val="100000"/>
              </a:lnSpc>
              <a:spcBef>
                <a:spcPts val="0"/>
              </a:spcBef>
              <a:spcAft>
                <a:spcPts val="0"/>
              </a:spcAft>
              <a:buNone/>
              <a:defRPr sz="1400"/>
            </a:lvl8pPr>
            <a:lvl9pPr indent="0" lvl="8" marL="0" algn="r">
              <a:lnSpc>
                <a:spcPct val="100000"/>
              </a:lnSpc>
              <a:spcBef>
                <a:spcPts val="0"/>
              </a:spcBef>
              <a:spcAft>
                <a:spcPts val="0"/>
              </a:spcAft>
              <a:buNone/>
              <a:defRPr sz="1400"/>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lnSpc>
                <a:spcPct val="100000"/>
              </a:lnSpc>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7" name="Google Shape;7;p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8" name="Google Shape;8;p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nbss.ie/sites/default/files/publications/exit-entry_slip_-_comprehension_strategy_handout_copy_2_0.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www.adlit.org/strategies/19783/" TargetMode="External"/><Relationship Id="rId4" Type="http://schemas.openxmlformats.org/officeDocument/2006/relationships/hyperlink" Target="http://bit.ly/2TMjGLcRAF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www.adlit.org/strategies/19783/" TargetMode="External"/><Relationship Id="rId4" Type="http://schemas.openxmlformats.org/officeDocument/2006/relationships/hyperlink" Target="http://bit.ly/2TMjGLcRAFT"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6" name="Shape 26"/>
        <p:cNvGrpSpPr/>
        <p:nvPr/>
      </p:nvGrpSpPr>
      <p:grpSpPr>
        <a:xfrm>
          <a:off x="0" y="0"/>
          <a:ext cx="0" cy="0"/>
          <a:chOff x="0" y="0"/>
          <a:chExt cx="0" cy="0"/>
        </a:xfrm>
      </p:grpSpPr>
      <p:sp>
        <p:nvSpPr>
          <p:cNvPr id="27" name="Google Shape;27;p4"/>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800"/>
              <a:buFont typeface="Arial"/>
              <a:buNone/>
            </a:pPr>
            <a:r>
              <a:rPr b="1" i="0" lang="en-US" sz="4800" u="none">
                <a:solidFill>
                  <a:schemeClr val="dk2"/>
                </a:solidFill>
                <a:latin typeface="Arial"/>
                <a:ea typeface="Arial"/>
                <a:cs typeface="Arial"/>
                <a:sym typeface="Arial"/>
              </a:rPr>
              <a:t>After Reading Strategies</a:t>
            </a:r>
            <a:endParaRPr/>
          </a:p>
        </p:txBody>
      </p:sp>
      <p:sp>
        <p:nvSpPr>
          <p:cNvPr id="28" name="Google Shape;28;p4"/>
          <p:cNvSpPr txBox="1"/>
          <p:nvPr>
            <p:ph idx="1" type="subTitle"/>
          </p:nvPr>
        </p:nvSpPr>
        <p:spPr>
          <a:xfrm>
            <a:off x="533400" y="3886200"/>
            <a:ext cx="8305800" cy="1752600"/>
          </a:xfrm>
          <a:prstGeom prst="rect">
            <a:avLst/>
          </a:prstGeom>
          <a:noFill/>
          <a:ln>
            <a:noFill/>
          </a:ln>
        </p:spPr>
        <p:txBody>
          <a:bodyPr anchorCtr="0" anchor="t" bIns="45700" lIns="91425" spcFirstLastPara="1" rIns="91425" wrap="square" tIns="45700">
            <a:noAutofit/>
          </a:bodyPr>
          <a:lstStyle/>
          <a:p>
            <a:pPr indent="0" lvl="0" marL="0" marR="0" rtl="0" algn="ctr">
              <a:lnSpc>
                <a:spcPct val="8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Exit Slips &amp; Admit Slips</a:t>
            </a:r>
            <a:endParaRPr/>
          </a:p>
          <a:p>
            <a:pPr indent="0" lvl="0" marL="0" marR="0" rtl="0" algn="ctr">
              <a:lnSpc>
                <a:spcPct val="80000"/>
              </a:lnSpc>
              <a:spcBef>
                <a:spcPts val="56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Written Conversation</a:t>
            </a:r>
            <a:endParaRPr/>
          </a:p>
          <a:p>
            <a:pPr indent="0" lvl="0" marL="0" marR="0" rtl="0" algn="ctr">
              <a:lnSpc>
                <a:spcPct val="80000"/>
              </a:lnSpc>
              <a:spcBef>
                <a:spcPts val="56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Picture Conversation</a:t>
            </a:r>
            <a:endParaRPr/>
          </a:p>
          <a:p>
            <a:pPr indent="0" lvl="0" marL="0" marR="0" rtl="0" algn="ctr">
              <a:lnSpc>
                <a:spcPct val="80000"/>
              </a:lnSpc>
              <a:spcBef>
                <a:spcPts val="56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RAFT-Retelling in Various Perspectives &amp; Genres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32" name="Shape 32"/>
        <p:cNvGrpSpPr/>
        <p:nvPr/>
      </p:nvGrpSpPr>
      <p:grpSpPr>
        <a:xfrm>
          <a:off x="0" y="0"/>
          <a:ext cx="0" cy="0"/>
          <a:chOff x="0" y="0"/>
          <a:chExt cx="0" cy="0"/>
        </a:xfrm>
      </p:grpSpPr>
      <p:sp>
        <p:nvSpPr>
          <p:cNvPr id="33" name="Google Shape;33;p5"/>
          <p:cNvSpPr txBox="1"/>
          <p:nvPr>
            <p:ph type="title"/>
          </p:nvPr>
        </p:nvSpPr>
        <p:spPr>
          <a:xfrm>
            <a:off x="0" y="0"/>
            <a:ext cx="9144000" cy="563562"/>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9900FF"/>
              </a:buClr>
              <a:buSzPts val="4000"/>
              <a:buFont typeface="Arial"/>
              <a:buNone/>
            </a:pPr>
            <a:r>
              <a:rPr b="1" i="0" lang="en-US" sz="4000" u="sng">
                <a:solidFill>
                  <a:srgbClr val="9900FF"/>
                </a:solidFill>
                <a:latin typeface="Arial"/>
                <a:ea typeface="Arial"/>
                <a:cs typeface="Arial"/>
                <a:sym typeface="Arial"/>
              </a:rPr>
              <a:t>Exit/Admit Slips</a:t>
            </a:r>
            <a:r>
              <a:rPr b="1" i="0" lang="en-US" sz="4000" u="none">
                <a:solidFill>
                  <a:srgbClr val="9900FF"/>
                </a:solidFill>
                <a:latin typeface="Arial"/>
                <a:ea typeface="Arial"/>
                <a:cs typeface="Arial"/>
                <a:sym typeface="Arial"/>
              </a:rPr>
              <a:t> </a:t>
            </a:r>
            <a:r>
              <a:rPr b="1" i="0" lang="en-US" sz="2400" u="none">
                <a:solidFill>
                  <a:srgbClr val="9900FF"/>
                </a:solidFill>
                <a:latin typeface="Arial"/>
                <a:ea typeface="Arial"/>
                <a:cs typeface="Arial"/>
                <a:sym typeface="Arial"/>
              </a:rPr>
              <a:t>(Short, Harste, &amp; Burke, 1995)</a:t>
            </a:r>
            <a:endParaRPr/>
          </a:p>
        </p:txBody>
      </p:sp>
      <p:sp>
        <p:nvSpPr>
          <p:cNvPr id="34" name="Google Shape;34;p5"/>
          <p:cNvSpPr txBox="1"/>
          <p:nvPr>
            <p:ph idx="1" type="body"/>
          </p:nvPr>
        </p:nvSpPr>
        <p:spPr>
          <a:xfrm>
            <a:off x="152400" y="685800"/>
            <a:ext cx="8991600" cy="6172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dk1"/>
              </a:buClr>
              <a:buSzPts val="2400"/>
              <a:buFont typeface="Arial"/>
              <a:buNone/>
            </a:pPr>
            <a:r>
              <a:rPr b="1" i="0" lang="en-US" sz="2400" u="none" cap="none" strike="noStrike">
                <a:solidFill>
                  <a:schemeClr val="dk1"/>
                </a:solidFill>
                <a:latin typeface="Arial"/>
                <a:ea typeface="Arial"/>
                <a:cs typeface="Arial"/>
                <a:sym typeface="Arial"/>
              </a:rPr>
              <a:t>Description= </a:t>
            </a:r>
            <a:r>
              <a:rPr b="0" i="0" lang="en-US" sz="2400" u="none" cap="none" strike="noStrike">
                <a:solidFill>
                  <a:schemeClr val="dk1"/>
                </a:solidFill>
                <a:latin typeface="Arial"/>
                <a:ea typeface="Arial"/>
                <a:cs typeface="Arial"/>
                <a:sym typeface="Arial"/>
              </a:rPr>
              <a:t>At the end of class, students write on note cards or slips of paper stating one important idea they learned, a question, they have, a prediction about what will come next, or a thought about a character, event, or other element in reading.  Have students turn in slips at the start of next class or provide three minutes for them to jot down one when they arrive.  Skim the slips and see what kids find important or what needs to be clarified. </a:t>
            </a:r>
            <a:endParaRPr/>
          </a:p>
          <a:p>
            <a:pPr indent="-342900" lvl="0" marL="342900" marR="0" rtl="0" algn="l">
              <a:lnSpc>
                <a:spcPct val="90000"/>
              </a:lnSpc>
              <a:spcBef>
                <a:spcPts val="480"/>
              </a:spcBef>
              <a:spcAft>
                <a:spcPts val="0"/>
              </a:spcAft>
              <a:buClr>
                <a:schemeClr val="dk1"/>
              </a:buClr>
              <a:buSzPts val="2400"/>
              <a:buFont typeface="Arial"/>
              <a:buNone/>
            </a:pPr>
            <a:r>
              <a:rPr b="1" i="0" lang="en-US" sz="2400" u="none" cap="none" strike="noStrike">
                <a:solidFill>
                  <a:schemeClr val="dk1"/>
                </a:solidFill>
                <a:latin typeface="Arial"/>
                <a:ea typeface="Arial"/>
                <a:cs typeface="Arial"/>
                <a:sym typeface="Arial"/>
              </a:rPr>
              <a:t>Why Use=</a:t>
            </a:r>
            <a:r>
              <a:rPr b="0" i="0" lang="en-US" sz="2400" u="none" cap="none" strike="noStrike">
                <a:solidFill>
                  <a:schemeClr val="dk1"/>
                </a:solidFill>
                <a:latin typeface="Arial"/>
                <a:ea typeface="Arial"/>
                <a:cs typeface="Arial"/>
                <a:sym typeface="Arial"/>
              </a:rPr>
              <a:t> Helps brings closure and helps transition to next class day’s reading or class activity.</a:t>
            </a:r>
            <a:endParaRPr/>
          </a:p>
          <a:p>
            <a:pPr indent="-342900" lvl="0" marL="342900" marR="0" rtl="0" algn="l">
              <a:lnSpc>
                <a:spcPct val="90000"/>
              </a:lnSpc>
              <a:spcBef>
                <a:spcPts val="560"/>
              </a:spcBef>
              <a:spcAft>
                <a:spcPts val="0"/>
              </a:spcAft>
              <a:buClr>
                <a:schemeClr val="dk1"/>
              </a:buClr>
              <a:buSzPts val="2800"/>
              <a:buFont typeface="Arial"/>
              <a:buNone/>
            </a:pPr>
            <a:r>
              <a:rPr b="1" i="0" lang="en-US" sz="2800" u="none" cap="none" strike="noStrike">
                <a:solidFill>
                  <a:schemeClr val="dk1"/>
                </a:solidFill>
                <a:latin typeface="Arial"/>
                <a:ea typeface="Arial"/>
                <a:cs typeface="Arial"/>
                <a:sym typeface="Arial"/>
              </a:rPr>
              <a:t>How Does It Work:</a:t>
            </a:r>
            <a:endParaRPr b="1" i="0" sz="1400" u="none" cap="none" strike="noStrike">
              <a:solidFill>
                <a:schemeClr val="dk1"/>
              </a:solidFill>
              <a:latin typeface="Arial"/>
              <a:ea typeface="Arial"/>
              <a:cs typeface="Arial"/>
              <a:sym typeface="Arial"/>
            </a:endParaRPr>
          </a:p>
          <a:p>
            <a:pPr indent="-342900" lvl="0" marL="342900" marR="0" rtl="0" algn="l">
              <a:lnSpc>
                <a:spcPct val="90000"/>
              </a:lnSpc>
              <a:spcBef>
                <a:spcPts val="480"/>
              </a:spcBef>
              <a:spcAft>
                <a:spcPts val="0"/>
              </a:spcAft>
              <a:buClr>
                <a:schemeClr val="dk1"/>
              </a:buClr>
              <a:buSzPts val="2400"/>
              <a:buFont typeface="Arial"/>
              <a:buAutoNum type="arabicPeriod"/>
            </a:pPr>
            <a:r>
              <a:rPr b="0" i="0" lang="en-US" sz="2400" u="none" cap="none" strike="noStrike">
                <a:solidFill>
                  <a:schemeClr val="dk1"/>
                </a:solidFill>
                <a:latin typeface="Arial"/>
                <a:ea typeface="Arial"/>
                <a:cs typeface="Arial"/>
                <a:sym typeface="Arial"/>
              </a:rPr>
              <a:t>Have students complete Exit/Admit Slips as described</a:t>
            </a:r>
            <a:endParaRPr/>
          </a:p>
          <a:p>
            <a:pPr indent="-342900" lvl="0" marL="342900" marR="0" rtl="0" algn="l">
              <a:lnSpc>
                <a:spcPct val="90000"/>
              </a:lnSpc>
              <a:spcBef>
                <a:spcPts val="480"/>
              </a:spcBef>
              <a:spcAft>
                <a:spcPts val="0"/>
              </a:spcAft>
              <a:buClr>
                <a:schemeClr val="dk1"/>
              </a:buClr>
              <a:buSzPts val="2400"/>
              <a:buFont typeface="Arial"/>
              <a:buAutoNum type="arabicPeriod"/>
            </a:pPr>
            <a:r>
              <a:rPr b="0" i="0" lang="en-US" sz="2400" u="none" cap="none" strike="noStrike">
                <a:solidFill>
                  <a:schemeClr val="dk1"/>
                </a:solidFill>
                <a:latin typeface="Arial"/>
                <a:ea typeface="Arial"/>
                <a:cs typeface="Arial"/>
                <a:sym typeface="Arial"/>
              </a:rPr>
              <a:t>Discussion of ideas with whole class, student pairs, small groups, and etc… </a:t>
            </a:r>
            <a:endParaRPr b="1" i="0" sz="2400" u="sng" cap="none" strike="noStrike">
              <a:solidFill>
                <a:schemeClr val="accent2"/>
              </a:solidFill>
              <a:latin typeface="Arial"/>
              <a:ea typeface="Arial"/>
              <a:cs typeface="Arial"/>
              <a:sym typeface="Arial"/>
            </a:endParaRPr>
          </a:p>
          <a:p>
            <a:pPr indent="-342900" lvl="0" marL="342900" marR="0" rtl="0" algn="l">
              <a:lnSpc>
                <a:spcPct val="90000"/>
              </a:lnSpc>
              <a:spcBef>
                <a:spcPts val="480"/>
              </a:spcBef>
              <a:spcAft>
                <a:spcPts val="0"/>
              </a:spcAft>
              <a:buClr>
                <a:schemeClr val="dk1"/>
              </a:buClr>
              <a:buSzPts val="2400"/>
              <a:buFont typeface="Arial"/>
              <a:buAutoNum type="arabicPeriod"/>
            </a:pPr>
            <a:r>
              <a:rPr b="0" i="0" lang="en-US" sz="2400" u="none" cap="none" strike="noStrike">
                <a:solidFill>
                  <a:schemeClr val="dk1"/>
                </a:solidFill>
                <a:latin typeface="Arial"/>
                <a:ea typeface="Arial"/>
                <a:cs typeface="Arial"/>
                <a:sym typeface="Arial"/>
              </a:rPr>
              <a:t>Don’t let it become a grading thing—YOU’LL GET WEARY</a:t>
            </a:r>
            <a:endParaRPr/>
          </a:p>
          <a:p>
            <a:pPr indent="-342900" lvl="0" marL="342900" marR="0" rtl="0" algn="l">
              <a:lnSpc>
                <a:spcPct val="90000"/>
              </a:lnSpc>
              <a:spcBef>
                <a:spcPts val="480"/>
              </a:spcBef>
              <a:spcAft>
                <a:spcPts val="0"/>
              </a:spcAft>
              <a:buClr>
                <a:schemeClr val="dk1"/>
              </a:buClr>
              <a:buSzPts val="2400"/>
              <a:buFont typeface="Arial"/>
              <a:buAutoNum type="arabicPeriod"/>
            </a:pPr>
            <a:r>
              <a:rPr b="0" i="0" lang="en-US" sz="2400" u="none" cap="none" strike="noStrike">
                <a:solidFill>
                  <a:schemeClr val="dk1"/>
                </a:solidFill>
                <a:latin typeface="Arial"/>
                <a:ea typeface="Arial"/>
                <a:cs typeface="Arial"/>
                <a:sym typeface="Arial"/>
              </a:rPr>
              <a:t>Don’t worry about spelling and grammar here…</a:t>
            </a:r>
            <a:endParaRPr/>
          </a:p>
        </p:txBody>
      </p:sp>
      <p:sp>
        <p:nvSpPr>
          <p:cNvPr id="35" name="Google Shape;35;p5"/>
          <p:cNvSpPr txBox="1"/>
          <p:nvPr/>
        </p:nvSpPr>
        <p:spPr>
          <a:xfrm>
            <a:off x="76200" y="6439500"/>
            <a:ext cx="9144000" cy="418500"/>
          </a:xfrm>
          <a:prstGeom prst="rect">
            <a:avLst/>
          </a:prstGeom>
          <a:solidFill>
            <a:srgbClr val="FFFF00"/>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GO TO: </a:t>
            </a:r>
            <a:r>
              <a:rPr lang="en-US" sz="1100" u="sng">
                <a:solidFill>
                  <a:schemeClr val="hlink"/>
                </a:solidFill>
                <a:hlinkClick r:id="rId3"/>
              </a:rPr>
              <a:t>https://www.nbss.ie/sites/default/files/publications/exit-entry_slip_-_comprehension_strategy_handout_copy_2_0.pdf</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39" name="Shape 39"/>
        <p:cNvGrpSpPr/>
        <p:nvPr/>
      </p:nvGrpSpPr>
      <p:grpSpPr>
        <a:xfrm>
          <a:off x="0" y="0"/>
          <a:ext cx="0" cy="0"/>
          <a:chOff x="0" y="0"/>
          <a:chExt cx="0" cy="0"/>
        </a:xfrm>
      </p:grpSpPr>
      <p:sp>
        <p:nvSpPr>
          <p:cNvPr id="40" name="Google Shape;40;p6"/>
          <p:cNvSpPr txBox="1"/>
          <p:nvPr>
            <p:ph type="title"/>
          </p:nvPr>
        </p:nvSpPr>
        <p:spPr>
          <a:xfrm>
            <a:off x="0" y="0"/>
            <a:ext cx="9144000" cy="563562"/>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9900FF"/>
              </a:buClr>
              <a:buSzPts val="4000"/>
              <a:buFont typeface="Arial"/>
              <a:buNone/>
            </a:pPr>
            <a:r>
              <a:rPr b="1" i="0" lang="en-US" sz="4000" u="sng">
                <a:solidFill>
                  <a:srgbClr val="9900FF"/>
                </a:solidFill>
                <a:latin typeface="Arial"/>
                <a:ea typeface="Arial"/>
                <a:cs typeface="Arial"/>
                <a:sym typeface="Arial"/>
              </a:rPr>
              <a:t>Written Conversation</a:t>
            </a:r>
            <a:r>
              <a:rPr b="1" i="0" lang="en-US" sz="4000" u="none">
                <a:solidFill>
                  <a:srgbClr val="9900FF"/>
                </a:solidFill>
                <a:latin typeface="Arial"/>
                <a:ea typeface="Arial"/>
                <a:cs typeface="Arial"/>
                <a:sym typeface="Arial"/>
              </a:rPr>
              <a:t> </a:t>
            </a:r>
            <a:r>
              <a:rPr b="1" i="0" lang="en-US" sz="2400" u="none">
                <a:solidFill>
                  <a:srgbClr val="9900FF"/>
                </a:solidFill>
                <a:latin typeface="Arial"/>
                <a:ea typeface="Arial"/>
                <a:cs typeface="Arial"/>
                <a:sym typeface="Arial"/>
              </a:rPr>
              <a:t>(Daniels </a:t>
            </a:r>
            <a:r>
              <a:rPr b="1" lang="en-US" sz="2400">
                <a:solidFill>
                  <a:srgbClr val="9900FF"/>
                </a:solidFill>
              </a:rPr>
              <a:t>&amp;</a:t>
            </a:r>
            <a:r>
              <a:rPr b="1" i="0" lang="en-US" sz="2400" u="none">
                <a:solidFill>
                  <a:srgbClr val="9900FF"/>
                </a:solidFill>
                <a:latin typeface="Arial"/>
                <a:ea typeface="Arial"/>
                <a:cs typeface="Arial"/>
                <a:sym typeface="Arial"/>
              </a:rPr>
              <a:t> Bizar, 1998)</a:t>
            </a:r>
            <a:endParaRPr/>
          </a:p>
        </p:txBody>
      </p:sp>
      <p:sp>
        <p:nvSpPr>
          <p:cNvPr id="41" name="Google Shape;41;p6"/>
          <p:cNvSpPr txBox="1"/>
          <p:nvPr>
            <p:ph idx="1" type="body"/>
          </p:nvPr>
        </p:nvSpPr>
        <p:spPr>
          <a:xfrm>
            <a:off x="152400" y="685800"/>
            <a:ext cx="8991600" cy="6172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dk1"/>
              </a:buClr>
              <a:buSzPts val="2400"/>
              <a:buFont typeface="Arial"/>
              <a:buNone/>
            </a:pPr>
            <a:r>
              <a:rPr b="1" i="0" lang="en-US" sz="2400" u="none" cap="none" strike="noStrike">
                <a:solidFill>
                  <a:schemeClr val="dk1"/>
                </a:solidFill>
                <a:latin typeface="Arial"/>
                <a:ea typeface="Arial"/>
                <a:cs typeface="Arial"/>
                <a:sym typeface="Arial"/>
              </a:rPr>
              <a:t>Description= </a:t>
            </a:r>
            <a:r>
              <a:rPr b="0" i="0" lang="en-US" sz="2400" u="none" cap="none" strike="noStrike">
                <a:solidFill>
                  <a:schemeClr val="dk1"/>
                </a:solidFill>
                <a:latin typeface="Arial"/>
                <a:ea typeface="Arial"/>
                <a:cs typeface="Arial"/>
                <a:sym typeface="Arial"/>
              </a:rPr>
              <a:t>Students pass notes back and forth about a learning experience (e.g., reading, video, lecture, experiment, case study, or skit).</a:t>
            </a:r>
            <a:endParaRPr/>
          </a:p>
          <a:p>
            <a:pPr indent="-342900" lvl="0" marL="342900" marR="0" rtl="0" algn="l">
              <a:lnSpc>
                <a:spcPct val="80000"/>
              </a:lnSpc>
              <a:spcBef>
                <a:spcPts val="480"/>
              </a:spcBef>
              <a:spcAft>
                <a:spcPts val="0"/>
              </a:spcAft>
              <a:buClr>
                <a:schemeClr val="dk1"/>
              </a:buClr>
              <a:buSzPts val="2400"/>
              <a:buFont typeface="Arial"/>
              <a:buNone/>
            </a:pPr>
            <a:r>
              <a:rPr b="1" i="0" lang="en-US" sz="2400" u="none" cap="none" strike="noStrike">
                <a:solidFill>
                  <a:schemeClr val="dk1"/>
                </a:solidFill>
                <a:latin typeface="Arial"/>
                <a:ea typeface="Arial"/>
                <a:cs typeface="Arial"/>
                <a:sym typeface="Arial"/>
              </a:rPr>
              <a:t>Why Use=</a:t>
            </a:r>
            <a:r>
              <a:rPr b="0" i="0" lang="en-US" sz="2400" u="none" cap="none" strike="noStrike">
                <a:solidFill>
                  <a:schemeClr val="dk1"/>
                </a:solidFill>
                <a:latin typeface="Arial"/>
                <a:ea typeface="Arial"/>
                <a:cs typeface="Arial"/>
                <a:sym typeface="Arial"/>
              </a:rPr>
              <a:t> Taps into students desire to share and write notes to other students.  Provides another discussion mode for sharing learning.</a:t>
            </a:r>
            <a:endParaRPr/>
          </a:p>
          <a:p>
            <a:pPr indent="-342900" lvl="0" marL="342900" marR="0" rtl="0" algn="l">
              <a:lnSpc>
                <a:spcPct val="80000"/>
              </a:lnSpc>
              <a:spcBef>
                <a:spcPts val="560"/>
              </a:spcBef>
              <a:spcAft>
                <a:spcPts val="0"/>
              </a:spcAft>
              <a:buClr>
                <a:schemeClr val="dk1"/>
              </a:buClr>
              <a:buSzPts val="2800"/>
              <a:buFont typeface="Arial"/>
              <a:buNone/>
            </a:pPr>
            <a:r>
              <a:rPr b="1" i="0" lang="en-US" sz="2800" u="none" cap="none" strike="noStrike">
                <a:solidFill>
                  <a:schemeClr val="dk1"/>
                </a:solidFill>
                <a:latin typeface="Arial"/>
                <a:ea typeface="Arial"/>
                <a:cs typeface="Arial"/>
                <a:sym typeface="Arial"/>
              </a:rPr>
              <a:t>How Does It Work:</a:t>
            </a:r>
            <a:endParaRPr b="1" i="0" sz="1400" u="none" cap="none" strike="noStrike">
              <a:solidFill>
                <a:schemeClr val="dk1"/>
              </a:solidFill>
              <a:latin typeface="Arial"/>
              <a:ea typeface="Arial"/>
              <a:cs typeface="Arial"/>
              <a:sym typeface="Arial"/>
            </a:endParaRPr>
          </a:p>
          <a:p>
            <a:pPr indent="-342900" lvl="0" marL="342900" marR="0" rtl="0" algn="l">
              <a:lnSpc>
                <a:spcPct val="80000"/>
              </a:lnSpc>
              <a:spcBef>
                <a:spcPts val="480"/>
              </a:spcBef>
              <a:spcAft>
                <a:spcPts val="0"/>
              </a:spcAft>
              <a:buClr>
                <a:schemeClr val="dk1"/>
              </a:buClr>
              <a:buSzPts val="2400"/>
              <a:buFont typeface="Arial"/>
              <a:buAutoNum type="arabicPeriod"/>
            </a:pPr>
            <a:r>
              <a:rPr b="0" i="0" lang="en-US" sz="2400" u="none" cap="none" strike="noStrike">
                <a:solidFill>
                  <a:schemeClr val="dk1"/>
                </a:solidFill>
                <a:latin typeface="Arial"/>
                <a:ea typeface="Arial"/>
                <a:cs typeface="Arial"/>
                <a:sym typeface="Arial"/>
              </a:rPr>
              <a:t>Experience a learning event (AS DESCRIBED)</a:t>
            </a:r>
            <a:endParaRPr/>
          </a:p>
          <a:p>
            <a:pPr indent="-342900" lvl="0" marL="342900" marR="0" rtl="0" algn="l">
              <a:lnSpc>
                <a:spcPct val="80000"/>
              </a:lnSpc>
              <a:spcBef>
                <a:spcPts val="480"/>
              </a:spcBef>
              <a:spcAft>
                <a:spcPts val="0"/>
              </a:spcAft>
              <a:buClr>
                <a:schemeClr val="dk1"/>
              </a:buClr>
              <a:buSzPts val="2400"/>
              <a:buFont typeface="Arial"/>
              <a:buAutoNum type="arabicPeriod"/>
            </a:pPr>
            <a:r>
              <a:rPr b="0" i="0" lang="en-US" sz="2400" u="none" cap="none" strike="noStrike">
                <a:solidFill>
                  <a:schemeClr val="dk1"/>
                </a:solidFill>
                <a:latin typeface="Arial"/>
                <a:ea typeface="Arial"/>
                <a:cs typeface="Arial"/>
                <a:sym typeface="Arial"/>
              </a:rPr>
              <a:t>In pairs-students write about learning to another peer… Read each others notes and the process begins again </a:t>
            </a:r>
            <a:r>
              <a:rPr b="0" i="0" lang="en-US" sz="1800" u="none" cap="none" strike="noStrike">
                <a:solidFill>
                  <a:schemeClr val="dk1"/>
                </a:solidFill>
                <a:latin typeface="Arial"/>
                <a:ea typeface="Arial"/>
                <a:cs typeface="Arial"/>
                <a:sym typeface="Arial"/>
              </a:rPr>
              <a:t>(TIME THIS EXCHANGE—SHORT INTERVALS~2 mins)</a:t>
            </a:r>
            <a:endParaRPr b="1" i="0" sz="1800" u="sng" cap="none" strike="noStrike">
              <a:solidFill>
                <a:schemeClr val="accent2"/>
              </a:solidFill>
              <a:latin typeface="Arial"/>
              <a:ea typeface="Arial"/>
              <a:cs typeface="Arial"/>
              <a:sym typeface="Arial"/>
            </a:endParaRPr>
          </a:p>
          <a:p>
            <a:pPr indent="-342900" lvl="0" marL="342900" marR="0" rtl="0" algn="l">
              <a:lnSpc>
                <a:spcPct val="80000"/>
              </a:lnSpc>
              <a:spcBef>
                <a:spcPts val="480"/>
              </a:spcBef>
              <a:spcAft>
                <a:spcPts val="0"/>
              </a:spcAft>
              <a:buClr>
                <a:srgbClr val="FF0066"/>
              </a:buClr>
              <a:buSzPts val="2400"/>
              <a:buFont typeface="Arial"/>
              <a:buAutoNum type="arabicPeriod"/>
            </a:pPr>
            <a:r>
              <a:rPr b="0" i="0" lang="en-US" sz="2400" u="none" cap="none" strike="noStrike">
                <a:solidFill>
                  <a:srgbClr val="FF0066"/>
                </a:solidFill>
                <a:latin typeface="Arial"/>
                <a:ea typeface="Arial"/>
                <a:cs typeface="Arial"/>
                <a:sym typeface="Arial"/>
              </a:rPr>
              <a:t>NO TALKING WHILE WRITING!!!!</a:t>
            </a:r>
            <a:endParaRPr/>
          </a:p>
          <a:p>
            <a:pPr indent="-342900" lvl="0" marL="342900" marR="0" rtl="0" algn="l">
              <a:lnSpc>
                <a:spcPct val="80000"/>
              </a:lnSpc>
              <a:spcBef>
                <a:spcPts val="480"/>
              </a:spcBef>
              <a:spcAft>
                <a:spcPts val="0"/>
              </a:spcAft>
              <a:buClr>
                <a:schemeClr val="dk1"/>
              </a:buClr>
              <a:buSzPts val="2400"/>
              <a:buFont typeface="Arial"/>
              <a:buAutoNum type="arabicPeriod"/>
            </a:pPr>
            <a:r>
              <a:rPr b="0" i="0" lang="en-US" sz="2400" u="none" cap="none" strike="noStrike">
                <a:solidFill>
                  <a:schemeClr val="dk1"/>
                </a:solidFill>
                <a:latin typeface="Arial"/>
                <a:ea typeface="Arial"/>
                <a:cs typeface="Arial"/>
                <a:sym typeface="Arial"/>
              </a:rPr>
              <a:t>Don’t worry about spelling and grammar here…</a:t>
            </a:r>
            <a:endParaRPr/>
          </a:p>
          <a:p>
            <a:pPr indent="-342900" lvl="0" marL="342900" marR="0" rtl="0" algn="l">
              <a:lnSpc>
                <a:spcPct val="80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5.  The teacher can leave the writing prompt open to student interpretation or can provide one…(e.g., “What struck you as important in the reading?”)</a:t>
            </a:r>
            <a:endParaRPr/>
          </a:p>
          <a:p>
            <a:pPr indent="-342900" lvl="0" marL="342900" marR="0" rtl="0" algn="l">
              <a:lnSpc>
                <a:spcPct val="80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6.  After a time of note exchange, teacher may say, “OK, now you can talk out loud with your partner for a few minutes.”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45" name="Shape 45"/>
        <p:cNvGrpSpPr/>
        <p:nvPr/>
      </p:nvGrpSpPr>
      <p:grpSpPr>
        <a:xfrm>
          <a:off x="0" y="0"/>
          <a:ext cx="0" cy="0"/>
          <a:chOff x="0" y="0"/>
          <a:chExt cx="0" cy="0"/>
        </a:xfrm>
      </p:grpSpPr>
      <p:sp>
        <p:nvSpPr>
          <p:cNvPr id="46" name="Google Shape;46;p7"/>
          <p:cNvSpPr txBox="1"/>
          <p:nvPr>
            <p:ph type="title"/>
          </p:nvPr>
        </p:nvSpPr>
        <p:spPr>
          <a:xfrm>
            <a:off x="0" y="0"/>
            <a:ext cx="9144000" cy="563562"/>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9900FF"/>
              </a:buClr>
              <a:buSzPts val="4000"/>
              <a:buFont typeface="Arial"/>
              <a:buNone/>
            </a:pPr>
            <a:r>
              <a:rPr b="1" i="0" lang="en-US" sz="4000" u="sng">
                <a:solidFill>
                  <a:srgbClr val="9900FF"/>
                </a:solidFill>
                <a:latin typeface="Arial"/>
                <a:ea typeface="Arial"/>
                <a:cs typeface="Arial"/>
                <a:sym typeface="Arial"/>
              </a:rPr>
              <a:t>Picture Conversation</a:t>
            </a:r>
            <a:r>
              <a:rPr b="1" i="0" lang="en-US" sz="4000" u="none">
                <a:solidFill>
                  <a:srgbClr val="9900FF"/>
                </a:solidFill>
                <a:latin typeface="Arial"/>
                <a:ea typeface="Arial"/>
                <a:cs typeface="Arial"/>
                <a:sym typeface="Arial"/>
              </a:rPr>
              <a:t> </a:t>
            </a:r>
            <a:r>
              <a:rPr b="1" i="0" lang="en-US" sz="2800" u="none">
                <a:solidFill>
                  <a:srgbClr val="9900FF"/>
                </a:solidFill>
                <a:latin typeface="Arial"/>
                <a:ea typeface="Arial"/>
                <a:cs typeface="Arial"/>
                <a:sym typeface="Arial"/>
              </a:rPr>
              <a:t>(Gentry, 2006) ME ☺</a:t>
            </a:r>
            <a:endParaRPr/>
          </a:p>
        </p:txBody>
      </p:sp>
      <p:sp>
        <p:nvSpPr>
          <p:cNvPr id="47" name="Google Shape;47;p7"/>
          <p:cNvSpPr txBox="1"/>
          <p:nvPr>
            <p:ph idx="1" type="body"/>
          </p:nvPr>
        </p:nvSpPr>
        <p:spPr>
          <a:xfrm>
            <a:off x="152400" y="685800"/>
            <a:ext cx="8991600" cy="6172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dk1"/>
              </a:buClr>
              <a:buSzPts val="2000"/>
              <a:buFont typeface="Arial"/>
              <a:buNone/>
            </a:pPr>
            <a:r>
              <a:rPr b="1" i="0" lang="en-US" sz="2000" u="none" cap="none" strike="noStrike">
                <a:solidFill>
                  <a:schemeClr val="dk1"/>
                </a:solidFill>
                <a:latin typeface="Arial"/>
                <a:ea typeface="Arial"/>
                <a:cs typeface="Arial"/>
                <a:sym typeface="Arial"/>
              </a:rPr>
              <a:t>Description= </a:t>
            </a:r>
            <a:r>
              <a:rPr b="0" i="0" lang="en-US" sz="2000" u="none" cap="none" strike="noStrike">
                <a:solidFill>
                  <a:schemeClr val="dk1"/>
                </a:solidFill>
                <a:latin typeface="Arial"/>
                <a:ea typeface="Arial"/>
                <a:cs typeface="Arial"/>
                <a:sym typeface="Arial"/>
              </a:rPr>
              <a:t>Students draw pictures showing what they learned from a learning experience (e.g., reading, video, lecture, experiment, or skit).</a:t>
            </a:r>
            <a:endParaRPr/>
          </a:p>
          <a:p>
            <a:pPr indent="-342900" lvl="0" marL="342900" marR="0" rtl="0" algn="l">
              <a:lnSpc>
                <a:spcPct val="80000"/>
              </a:lnSpc>
              <a:spcBef>
                <a:spcPts val="400"/>
              </a:spcBef>
              <a:spcAft>
                <a:spcPts val="0"/>
              </a:spcAft>
              <a:buClr>
                <a:schemeClr val="dk1"/>
              </a:buClr>
              <a:buSzPts val="2000"/>
              <a:buFont typeface="Arial"/>
              <a:buNone/>
            </a:pPr>
            <a:r>
              <a:rPr b="1" i="0" lang="en-US" sz="2000" u="none" cap="none" strike="noStrike">
                <a:solidFill>
                  <a:schemeClr val="dk1"/>
                </a:solidFill>
                <a:latin typeface="Arial"/>
                <a:ea typeface="Arial"/>
                <a:cs typeface="Arial"/>
                <a:sym typeface="Arial"/>
              </a:rPr>
              <a:t>Why Use=</a:t>
            </a:r>
            <a:r>
              <a:rPr b="0" i="0" lang="en-US" sz="2000" u="none" cap="none" strike="noStrike">
                <a:solidFill>
                  <a:schemeClr val="dk1"/>
                </a:solidFill>
                <a:latin typeface="Arial"/>
                <a:ea typeface="Arial"/>
                <a:cs typeface="Arial"/>
                <a:sym typeface="Arial"/>
              </a:rPr>
              <a:t> Taps into students desire to share and draw.  Provides another discussion mode for sharing learning.</a:t>
            </a:r>
            <a:endParaRPr/>
          </a:p>
          <a:p>
            <a:pPr indent="-342900" lvl="0" marL="342900" marR="0" rtl="0" algn="l">
              <a:lnSpc>
                <a:spcPct val="80000"/>
              </a:lnSpc>
              <a:spcBef>
                <a:spcPts val="560"/>
              </a:spcBef>
              <a:spcAft>
                <a:spcPts val="0"/>
              </a:spcAft>
              <a:buClr>
                <a:schemeClr val="dk1"/>
              </a:buClr>
              <a:buSzPts val="2800"/>
              <a:buFont typeface="Arial"/>
              <a:buNone/>
            </a:pPr>
            <a:r>
              <a:rPr b="1" i="0" lang="en-US" sz="2800" u="none" cap="none" strike="noStrike">
                <a:solidFill>
                  <a:schemeClr val="dk1"/>
                </a:solidFill>
                <a:latin typeface="Arial"/>
                <a:ea typeface="Arial"/>
                <a:cs typeface="Arial"/>
                <a:sym typeface="Arial"/>
              </a:rPr>
              <a:t>How Does It Work:</a:t>
            </a:r>
            <a:endParaRPr b="1" i="0" sz="1400" u="none" cap="none" strike="noStrike">
              <a:solidFill>
                <a:schemeClr val="dk1"/>
              </a:solidFill>
              <a:latin typeface="Arial"/>
              <a:ea typeface="Arial"/>
              <a:cs typeface="Arial"/>
              <a:sym typeface="Arial"/>
            </a:endParaRPr>
          </a:p>
          <a:p>
            <a:pPr indent="-342900" lvl="0" marL="342900" marR="0" rtl="0" algn="l">
              <a:lnSpc>
                <a:spcPct val="80000"/>
              </a:lnSpc>
              <a:spcBef>
                <a:spcPts val="480"/>
              </a:spcBef>
              <a:spcAft>
                <a:spcPts val="0"/>
              </a:spcAft>
              <a:buClr>
                <a:schemeClr val="dk1"/>
              </a:buClr>
              <a:buSzPts val="2400"/>
              <a:buFont typeface="Arial"/>
              <a:buAutoNum type="arabicPeriod"/>
            </a:pPr>
            <a:r>
              <a:rPr b="0" i="0" lang="en-US" sz="2400" u="none" cap="none" strike="noStrike">
                <a:solidFill>
                  <a:schemeClr val="dk1"/>
                </a:solidFill>
                <a:latin typeface="Arial"/>
                <a:ea typeface="Arial"/>
                <a:cs typeface="Arial"/>
                <a:sym typeface="Arial"/>
              </a:rPr>
              <a:t>Experience a learning event (AS DESCRIBED)</a:t>
            </a:r>
            <a:endParaRPr/>
          </a:p>
          <a:p>
            <a:pPr indent="-342900" lvl="0" marL="342900" marR="0" rtl="0" algn="l">
              <a:lnSpc>
                <a:spcPct val="80000"/>
              </a:lnSpc>
              <a:spcBef>
                <a:spcPts val="480"/>
              </a:spcBef>
              <a:spcAft>
                <a:spcPts val="0"/>
              </a:spcAft>
              <a:buClr>
                <a:schemeClr val="dk1"/>
              </a:buClr>
              <a:buSzPts val="2400"/>
              <a:buFont typeface="Arial"/>
              <a:buAutoNum type="arabicPeriod"/>
            </a:pPr>
            <a:r>
              <a:rPr b="0" i="0" lang="en-US" sz="2400" u="none" cap="none" strike="noStrike">
                <a:solidFill>
                  <a:schemeClr val="dk1"/>
                </a:solidFill>
                <a:latin typeface="Arial"/>
                <a:ea typeface="Arial"/>
                <a:cs typeface="Arial"/>
                <a:sym typeface="Arial"/>
              </a:rPr>
              <a:t>Students draw an illustration concerning a learning experience </a:t>
            </a:r>
            <a:r>
              <a:rPr b="0" i="0" lang="en-US" sz="1600" u="none" cap="none" strike="noStrike">
                <a:solidFill>
                  <a:schemeClr val="dk1"/>
                </a:solidFill>
                <a:latin typeface="Arial"/>
                <a:ea typeface="Arial"/>
                <a:cs typeface="Arial"/>
                <a:sym typeface="Arial"/>
              </a:rPr>
              <a:t>(Time will vary~maturational level dependent)</a:t>
            </a:r>
            <a:endParaRPr b="1" i="0" sz="1600" u="sng" cap="none" strike="noStrike">
              <a:solidFill>
                <a:schemeClr val="accent2"/>
              </a:solidFill>
              <a:latin typeface="Arial"/>
              <a:ea typeface="Arial"/>
              <a:cs typeface="Arial"/>
              <a:sym typeface="Arial"/>
            </a:endParaRPr>
          </a:p>
          <a:p>
            <a:pPr indent="-342900" lvl="0" marL="342900" marR="0" rtl="0" algn="l">
              <a:lnSpc>
                <a:spcPct val="80000"/>
              </a:lnSpc>
              <a:spcBef>
                <a:spcPts val="480"/>
              </a:spcBef>
              <a:spcAft>
                <a:spcPts val="0"/>
              </a:spcAft>
              <a:buClr>
                <a:srgbClr val="FF0066"/>
              </a:buClr>
              <a:buSzPts val="2400"/>
              <a:buFont typeface="Arial"/>
              <a:buAutoNum type="arabicPeriod"/>
            </a:pPr>
            <a:r>
              <a:rPr b="0" i="0" lang="en-US" sz="2400" u="none" cap="none" strike="noStrike">
                <a:solidFill>
                  <a:srgbClr val="FF0066"/>
                </a:solidFill>
                <a:latin typeface="Arial"/>
                <a:ea typeface="Arial"/>
                <a:cs typeface="Arial"/>
                <a:sym typeface="Arial"/>
              </a:rPr>
              <a:t>NO TALKING WHILE DRAWING!!!!</a:t>
            </a:r>
            <a:endParaRPr/>
          </a:p>
          <a:p>
            <a:pPr indent="-342900" lvl="0" marL="342900" marR="0" rtl="0" algn="l">
              <a:lnSpc>
                <a:spcPct val="80000"/>
              </a:lnSpc>
              <a:spcBef>
                <a:spcPts val="480"/>
              </a:spcBef>
              <a:spcAft>
                <a:spcPts val="0"/>
              </a:spcAft>
              <a:buClr>
                <a:schemeClr val="dk1"/>
              </a:buClr>
              <a:buSzPts val="2400"/>
              <a:buFont typeface="Arial"/>
              <a:buAutoNum type="arabicPeriod"/>
            </a:pPr>
            <a:r>
              <a:rPr b="0" i="0" lang="en-US" sz="2400" u="none" cap="none" strike="noStrike">
                <a:solidFill>
                  <a:schemeClr val="dk1"/>
                </a:solidFill>
                <a:latin typeface="Arial"/>
                <a:ea typeface="Arial"/>
                <a:cs typeface="Arial"/>
                <a:sym typeface="Arial"/>
              </a:rPr>
              <a:t>Student may use text if they want…</a:t>
            </a:r>
            <a:endParaRPr/>
          </a:p>
          <a:p>
            <a:pPr indent="-342900" lvl="0" marL="342900" marR="0" rtl="0" algn="l">
              <a:lnSpc>
                <a:spcPct val="80000"/>
              </a:lnSpc>
              <a:spcBef>
                <a:spcPts val="48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5.  The teacher can leave the drawing prompt open to student interpretation or can provide one…(e.g., “What struck you as important in the reading?”)</a:t>
            </a:r>
            <a:endParaRPr/>
          </a:p>
          <a:p>
            <a:pPr indent="-342900" lvl="0" marL="342900" marR="0" rtl="0" algn="l">
              <a:lnSpc>
                <a:spcPct val="80000"/>
              </a:lnSpc>
              <a:spcBef>
                <a:spcPts val="480"/>
              </a:spcBef>
              <a:spcAft>
                <a:spcPts val="0"/>
              </a:spcAft>
              <a:buClr>
                <a:schemeClr val="dk1"/>
              </a:buClr>
              <a:buSzPts val="2400"/>
              <a:buFont typeface="Arial"/>
              <a:buAutoNum type="arabicPeriod" startAt="6"/>
            </a:pPr>
            <a:r>
              <a:rPr b="0" i="0" lang="en-US" sz="2400" u="none" cap="none" strike="noStrike">
                <a:solidFill>
                  <a:schemeClr val="dk1"/>
                </a:solidFill>
                <a:latin typeface="Arial"/>
                <a:ea typeface="Arial"/>
                <a:cs typeface="Arial"/>
                <a:sym typeface="Arial"/>
              </a:rPr>
              <a:t>In pairs—student share their drawings with a peer.  Students talk about the learning experience through the picture medium.  This can be timed~2 mins per sharing. </a:t>
            </a:r>
            <a:r>
              <a:rPr b="0" i="0" lang="en-US" sz="1600" u="none" cap="none" strike="noStrike">
                <a:solidFill>
                  <a:schemeClr val="dk1"/>
                </a:solidFill>
                <a:latin typeface="Arial"/>
                <a:ea typeface="Arial"/>
                <a:cs typeface="Arial"/>
                <a:sym typeface="Arial"/>
              </a:rPr>
              <a:t>(Time will vary~maturational level dependent)</a:t>
            </a:r>
            <a:endParaRPr/>
          </a:p>
          <a:p>
            <a:pPr indent="-342900" lvl="0" marL="342900" marR="0" rtl="0" algn="l">
              <a:lnSpc>
                <a:spcPct val="80000"/>
              </a:lnSpc>
              <a:spcBef>
                <a:spcPts val="480"/>
              </a:spcBef>
              <a:spcAft>
                <a:spcPts val="0"/>
              </a:spcAft>
              <a:buClr>
                <a:schemeClr val="dk1"/>
              </a:buClr>
              <a:buSzPts val="2400"/>
              <a:buFont typeface="Arial"/>
              <a:buAutoNum type="arabicPeriod" startAt="6"/>
            </a:pPr>
            <a:r>
              <a:rPr b="0" i="0" lang="en-US" sz="2400" u="none" cap="none" strike="noStrike">
                <a:solidFill>
                  <a:schemeClr val="dk1"/>
                </a:solidFill>
                <a:latin typeface="Arial"/>
                <a:ea typeface="Arial"/>
                <a:cs typeface="Arial"/>
                <a:sym typeface="Arial"/>
              </a:rPr>
              <a:t>Whole class can have a discussion as a closure with some of the students sharing learning through their pictures.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1" name="Shape 51"/>
        <p:cNvGrpSpPr/>
        <p:nvPr/>
      </p:nvGrpSpPr>
      <p:grpSpPr>
        <a:xfrm>
          <a:off x="0" y="0"/>
          <a:ext cx="0" cy="0"/>
          <a:chOff x="0" y="0"/>
          <a:chExt cx="0" cy="0"/>
        </a:xfrm>
      </p:grpSpPr>
      <p:sp>
        <p:nvSpPr>
          <p:cNvPr id="52" name="Google Shape;52;p8"/>
          <p:cNvSpPr txBox="1"/>
          <p:nvPr>
            <p:ph type="title"/>
          </p:nvPr>
        </p:nvSpPr>
        <p:spPr>
          <a:xfrm>
            <a:off x="0" y="0"/>
            <a:ext cx="9144000" cy="563562"/>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9900FF"/>
              </a:buClr>
              <a:buSzPts val="3200"/>
              <a:buFont typeface="Arial"/>
              <a:buNone/>
            </a:pPr>
            <a:r>
              <a:rPr b="1" i="0" lang="en-US" sz="3200" u="sng">
                <a:solidFill>
                  <a:srgbClr val="9900FF"/>
                </a:solidFill>
                <a:latin typeface="Arial"/>
                <a:ea typeface="Arial"/>
                <a:cs typeface="Arial"/>
                <a:sym typeface="Arial"/>
              </a:rPr>
              <a:t>RAFT-Role, Audience, Format, Topic</a:t>
            </a:r>
            <a:r>
              <a:rPr b="1" i="0" lang="en-US" sz="3200" u="none">
                <a:solidFill>
                  <a:srgbClr val="9900FF"/>
                </a:solidFill>
                <a:latin typeface="Arial"/>
                <a:ea typeface="Arial"/>
                <a:cs typeface="Arial"/>
                <a:sym typeface="Arial"/>
              </a:rPr>
              <a:t> </a:t>
            </a:r>
            <a:r>
              <a:rPr b="1" i="0" lang="en-US" sz="2000" u="none">
                <a:solidFill>
                  <a:srgbClr val="9900FF"/>
                </a:solidFill>
                <a:latin typeface="Arial"/>
                <a:ea typeface="Arial"/>
                <a:cs typeface="Arial"/>
                <a:sym typeface="Arial"/>
              </a:rPr>
              <a:t>(Santa, 1988)</a:t>
            </a:r>
            <a:endParaRPr/>
          </a:p>
        </p:txBody>
      </p:sp>
      <p:sp>
        <p:nvSpPr>
          <p:cNvPr id="53" name="Google Shape;53;p8"/>
          <p:cNvSpPr txBox="1"/>
          <p:nvPr>
            <p:ph idx="1" type="body"/>
          </p:nvPr>
        </p:nvSpPr>
        <p:spPr>
          <a:xfrm>
            <a:off x="152400" y="685800"/>
            <a:ext cx="8991600" cy="6172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dk1"/>
              </a:buClr>
              <a:buSzPts val="1800"/>
              <a:buFont typeface="Arial"/>
              <a:buNone/>
            </a:pPr>
            <a:r>
              <a:rPr b="1" i="0" lang="en-US" sz="1800" u="none" cap="none" strike="noStrike">
                <a:solidFill>
                  <a:schemeClr val="dk1"/>
                </a:solidFill>
                <a:latin typeface="Arial"/>
                <a:ea typeface="Arial"/>
                <a:cs typeface="Arial"/>
                <a:sym typeface="Arial"/>
              </a:rPr>
              <a:t>Description= </a:t>
            </a:r>
            <a:r>
              <a:rPr b="0" i="0" lang="en-US" sz="1800" u="none" cap="none" strike="noStrike">
                <a:solidFill>
                  <a:schemeClr val="dk1"/>
                </a:solidFill>
                <a:latin typeface="Arial"/>
                <a:ea typeface="Arial"/>
                <a:cs typeface="Arial"/>
                <a:sym typeface="Arial"/>
              </a:rPr>
              <a:t>Students are given a topic or event and are given an opportunity to customize a writing assignment.  The students will chose a ROLE (e.g., Albert Einstein), AUDIENCE (e.g., FDR), FORMAT (e.g., Letter), TOPIC (e.g., A new powerful weapon).</a:t>
            </a:r>
            <a:endParaRPr/>
          </a:p>
          <a:p>
            <a:pPr indent="-342900" lvl="0" marL="342900" marR="0" rtl="0" algn="l">
              <a:lnSpc>
                <a:spcPct val="80000"/>
              </a:lnSpc>
              <a:spcBef>
                <a:spcPts val="480"/>
              </a:spcBef>
              <a:spcAft>
                <a:spcPts val="0"/>
              </a:spcAft>
              <a:buClr>
                <a:schemeClr val="dk1"/>
              </a:buClr>
              <a:buSzPts val="2400"/>
              <a:buFont typeface="Arial"/>
              <a:buNone/>
            </a:pPr>
            <a:r>
              <a:rPr b="1" i="0" lang="en-US" sz="2400" u="none" cap="none" strike="noStrike">
                <a:solidFill>
                  <a:schemeClr val="dk1"/>
                </a:solidFill>
                <a:latin typeface="Arial"/>
                <a:ea typeface="Arial"/>
                <a:cs typeface="Arial"/>
                <a:sym typeface="Arial"/>
              </a:rPr>
              <a:t>R</a:t>
            </a:r>
            <a:r>
              <a:rPr b="0" i="0" lang="en-US" sz="1800" u="none" cap="none" strike="noStrike">
                <a:solidFill>
                  <a:schemeClr val="dk1"/>
                </a:solidFill>
                <a:latin typeface="Arial"/>
                <a:ea typeface="Arial"/>
                <a:cs typeface="Arial"/>
                <a:sym typeface="Arial"/>
              </a:rPr>
              <a:t>=Role the writer takes (Albert Einstein)</a:t>
            </a:r>
            <a:endParaRPr/>
          </a:p>
          <a:p>
            <a:pPr indent="-342900" lvl="0" marL="342900" marR="0" rtl="0" algn="l">
              <a:lnSpc>
                <a:spcPct val="80000"/>
              </a:lnSpc>
              <a:spcBef>
                <a:spcPts val="480"/>
              </a:spcBef>
              <a:spcAft>
                <a:spcPts val="0"/>
              </a:spcAft>
              <a:buClr>
                <a:schemeClr val="dk1"/>
              </a:buClr>
              <a:buSzPts val="2400"/>
              <a:buFont typeface="Arial"/>
              <a:buNone/>
            </a:pPr>
            <a:r>
              <a:rPr b="1" i="0" lang="en-US" sz="2400" u="none" cap="none" strike="noStrike">
                <a:solidFill>
                  <a:schemeClr val="dk1"/>
                </a:solidFill>
                <a:latin typeface="Arial"/>
                <a:ea typeface="Arial"/>
                <a:cs typeface="Arial"/>
                <a:sym typeface="Arial"/>
              </a:rPr>
              <a:t>A</a:t>
            </a:r>
            <a:r>
              <a:rPr b="0" i="0" lang="en-US" sz="1800" u="none" cap="none" strike="noStrike">
                <a:solidFill>
                  <a:schemeClr val="dk1"/>
                </a:solidFill>
                <a:latin typeface="Arial"/>
                <a:ea typeface="Arial"/>
                <a:cs typeface="Arial"/>
                <a:sym typeface="Arial"/>
              </a:rPr>
              <a:t>=Audience—the person or people to whom the writer is speaking (FDR-1939)</a:t>
            </a:r>
            <a:endParaRPr/>
          </a:p>
          <a:p>
            <a:pPr indent="-342900" lvl="0" marL="342900" marR="0" rtl="0" algn="l">
              <a:lnSpc>
                <a:spcPct val="80000"/>
              </a:lnSpc>
              <a:spcBef>
                <a:spcPts val="480"/>
              </a:spcBef>
              <a:spcAft>
                <a:spcPts val="0"/>
              </a:spcAft>
              <a:buClr>
                <a:schemeClr val="dk1"/>
              </a:buClr>
              <a:buSzPts val="2400"/>
              <a:buFont typeface="Arial"/>
              <a:buNone/>
            </a:pPr>
            <a:r>
              <a:rPr b="1" i="0" lang="en-US" sz="2400" u="none" cap="none" strike="noStrike">
                <a:solidFill>
                  <a:schemeClr val="dk1"/>
                </a:solidFill>
                <a:latin typeface="Arial"/>
                <a:ea typeface="Arial"/>
                <a:cs typeface="Arial"/>
                <a:sym typeface="Arial"/>
              </a:rPr>
              <a:t>F</a:t>
            </a:r>
            <a:r>
              <a:rPr b="0" i="0" lang="en-US" sz="1800" u="none" cap="none" strike="noStrike">
                <a:solidFill>
                  <a:schemeClr val="dk1"/>
                </a:solidFill>
                <a:latin typeface="Arial"/>
                <a:ea typeface="Arial"/>
                <a:cs typeface="Arial"/>
                <a:sym typeface="Arial"/>
              </a:rPr>
              <a:t>=Format of the writing—Letter, news, article, poem, etc…(Letter)</a:t>
            </a:r>
            <a:endParaRPr/>
          </a:p>
          <a:p>
            <a:pPr indent="-342900" lvl="0" marL="342900" marR="0" rtl="0" algn="l">
              <a:lnSpc>
                <a:spcPct val="80000"/>
              </a:lnSpc>
              <a:spcBef>
                <a:spcPts val="480"/>
              </a:spcBef>
              <a:spcAft>
                <a:spcPts val="0"/>
              </a:spcAft>
              <a:buClr>
                <a:schemeClr val="dk1"/>
              </a:buClr>
              <a:buSzPts val="2400"/>
              <a:buFont typeface="Arial"/>
              <a:buNone/>
            </a:pPr>
            <a:r>
              <a:rPr b="1" i="0" lang="en-US" sz="2400" u="none" cap="none" strike="noStrike">
                <a:solidFill>
                  <a:schemeClr val="dk1"/>
                </a:solidFill>
                <a:latin typeface="Arial"/>
                <a:ea typeface="Arial"/>
                <a:cs typeface="Arial"/>
                <a:sym typeface="Arial"/>
              </a:rPr>
              <a:t>T</a:t>
            </a:r>
            <a:r>
              <a:rPr b="0" i="0" lang="en-US" sz="1800" u="none" cap="none" strike="noStrike">
                <a:solidFill>
                  <a:schemeClr val="dk1"/>
                </a:solidFill>
                <a:latin typeface="Arial"/>
                <a:ea typeface="Arial"/>
                <a:cs typeface="Arial"/>
                <a:sym typeface="Arial"/>
              </a:rPr>
              <a:t>=Topic within the reading (A new weapon—atom split-power of the atom)</a:t>
            </a:r>
            <a:endParaRPr/>
          </a:p>
          <a:p>
            <a:pPr indent="-342900" lvl="0" marL="342900" marR="0" rtl="0" algn="l">
              <a:lnSpc>
                <a:spcPct val="80000"/>
              </a:lnSpc>
              <a:spcBef>
                <a:spcPts val="360"/>
              </a:spcBef>
              <a:spcAft>
                <a:spcPts val="0"/>
              </a:spcAft>
              <a:buClr>
                <a:schemeClr val="dk1"/>
              </a:buClr>
              <a:buSzPts val="1800"/>
              <a:buFont typeface="Arial"/>
              <a:buNone/>
            </a:pPr>
            <a:r>
              <a:rPr b="1" i="0" lang="en-US" sz="1800" u="none" cap="none" strike="noStrike">
                <a:solidFill>
                  <a:schemeClr val="dk1"/>
                </a:solidFill>
                <a:latin typeface="Arial"/>
                <a:ea typeface="Arial"/>
                <a:cs typeface="Arial"/>
                <a:sym typeface="Arial"/>
              </a:rPr>
              <a:t>Why Use=</a:t>
            </a:r>
            <a:r>
              <a:rPr b="0" i="0" lang="en-US" sz="1800" u="none" cap="none" strike="noStrike">
                <a:solidFill>
                  <a:schemeClr val="dk1"/>
                </a:solidFill>
                <a:latin typeface="Arial"/>
                <a:ea typeface="Arial"/>
                <a:cs typeface="Arial"/>
                <a:sym typeface="Arial"/>
              </a:rPr>
              <a:t> This is a time consuming activity, but RAFT offers choice which is a rarity today.  Students can be creative and will be able to choose a topic.</a:t>
            </a:r>
            <a:endParaRPr/>
          </a:p>
          <a:p>
            <a:pPr indent="-342900" lvl="0" marL="342900" marR="0" rtl="0" algn="l">
              <a:lnSpc>
                <a:spcPct val="80000"/>
              </a:lnSpc>
              <a:spcBef>
                <a:spcPts val="480"/>
              </a:spcBef>
              <a:spcAft>
                <a:spcPts val="0"/>
              </a:spcAft>
              <a:buClr>
                <a:schemeClr val="dk1"/>
              </a:buClr>
              <a:buSzPts val="2400"/>
              <a:buFont typeface="Arial"/>
              <a:buNone/>
            </a:pPr>
            <a:r>
              <a:rPr b="1" i="0" lang="en-US" sz="2400" u="none" cap="none" strike="noStrike">
                <a:solidFill>
                  <a:schemeClr val="dk1"/>
                </a:solidFill>
                <a:latin typeface="Arial"/>
                <a:ea typeface="Arial"/>
                <a:cs typeface="Arial"/>
                <a:sym typeface="Arial"/>
              </a:rPr>
              <a:t>How Does It Work:</a:t>
            </a:r>
            <a:endParaRPr b="1" i="0" sz="1200" u="none" cap="none" strike="noStrike">
              <a:solidFill>
                <a:schemeClr val="dk1"/>
              </a:solidFill>
              <a:latin typeface="Arial"/>
              <a:ea typeface="Arial"/>
              <a:cs typeface="Arial"/>
              <a:sym typeface="Arial"/>
            </a:endParaRPr>
          </a:p>
          <a:p>
            <a:pPr indent="-342900" lvl="0" marL="342900" marR="0" rtl="0" algn="l">
              <a:lnSpc>
                <a:spcPct val="80000"/>
              </a:lnSpc>
              <a:spcBef>
                <a:spcPts val="400"/>
              </a:spcBef>
              <a:spcAft>
                <a:spcPts val="0"/>
              </a:spcAft>
              <a:buClr>
                <a:schemeClr val="dk1"/>
              </a:buClr>
              <a:buSzPts val="2000"/>
              <a:buFont typeface="Arial"/>
              <a:buAutoNum type="arabicPeriod"/>
            </a:pPr>
            <a:r>
              <a:rPr b="0" i="0" lang="en-US" sz="2000" u="none" cap="none" strike="noStrike">
                <a:solidFill>
                  <a:schemeClr val="dk1"/>
                </a:solidFill>
                <a:latin typeface="Arial"/>
                <a:ea typeface="Arial"/>
                <a:cs typeface="Arial"/>
                <a:sym typeface="Arial"/>
              </a:rPr>
              <a:t>Teacher gives a general theme with a related sub-themes as choices or provides students the option to find their own choices from prior experiences (e.g., THEME: 20</a:t>
            </a:r>
            <a:r>
              <a:rPr b="0" baseline="30000" i="0" lang="en-US" sz="2000" u="none" cap="none" strike="noStrike">
                <a:solidFill>
                  <a:schemeClr val="dk1"/>
                </a:solidFill>
                <a:latin typeface="Arial"/>
                <a:ea typeface="Arial"/>
                <a:cs typeface="Arial"/>
                <a:sym typeface="Arial"/>
              </a:rPr>
              <a:t>th</a:t>
            </a:r>
            <a:r>
              <a:rPr b="0" i="0" lang="en-US" sz="2000" u="none" cap="none" strike="noStrike">
                <a:solidFill>
                  <a:schemeClr val="dk1"/>
                </a:solidFill>
                <a:latin typeface="Arial"/>
                <a:ea typeface="Arial"/>
                <a:cs typeface="Arial"/>
                <a:sym typeface="Arial"/>
              </a:rPr>
              <a:t> Century History/Sub-THEME: People)  The teacher may brainstorm with class.</a:t>
            </a:r>
            <a:endParaRPr/>
          </a:p>
          <a:p>
            <a:pPr indent="-342900" lvl="0" marL="342900" marR="0" rtl="0" algn="l">
              <a:lnSpc>
                <a:spcPct val="80000"/>
              </a:lnSpc>
              <a:spcBef>
                <a:spcPts val="400"/>
              </a:spcBef>
              <a:spcAft>
                <a:spcPts val="0"/>
              </a:spcAft>
              <a:buClr>
                <a:schemeClr val="dk1"/>
              </a:buClr>
              <a:buSzPts val="2000"/>
              <a:buFont typeface="Arial"/>
              <a:buAutoNum type="arabicPeriod"/>
            </a:pPr>
            <a:r>
              <a:rPr b="0" i="0" lang="en-US" sz="2000" u="none" cap="none" strike="noStrike">
                <a:solidFill>
                  <a:schemeClr val="dk1"/>
                </a:solidFill>
                <a:latin typeface="Arial"/>
                <a:ea typeface="Arial"/>
                <a:cs typeface="Arial"/>
                <a:sym typeface="Arial"/>
              </a:rPr>
              <a:t>Students are provide materials related to their topic to research and study (GO TO THE LIBRARY WITH YOUR CLASS!!!)</a:t>
            </a:r>
            <a:endParaRPr b="1" i="0" sz="1400" u="sng" cap="none" strike="noStrike">
              <a:solidFill>
                <a:schemeClr val="accent2"/>
              </a:solidFill>
              <a:latin typeface="Arial"/>
              <a:ea typeface="Arial"/>
              <a:cs typeface="Arial"/>
              <a:sym typeface="Arial"/>
            </a:endParaRPr>
          </a:p>
          <a:p>
            <a:pPr indent="-342900" lvl="0" marL="342900" marR="0" rtl="0" algn="l">
              <a:lnSpc>
                <a:spcPct val="80000"/>
              </a:lnSpc>
              <a:spcBef>
                <a:spcPts val="400"/>
              </a:spcBef>
              <a:spcAft>
                <a:spcPts val="0"/>
              </a:spcAft>
              <a:buClr>
                <a:srgbClr val="FF0066"/>
              </a:buClr>
              <a:buSzPts val="2000"/>
              <a:buFont typeface="Arial"/>
              <a:buAutoNum type="arabicPeriod"/>
            </a:pPr>
            <a:r>
              <a:rPr b="0" i="0" lang="en-US" sz="2000" u="none" cap="none" strike="noStrike">
                <a:solidFill>
                  <a:srgbClr val="FF0066"/>
                </a:solidFill>
                <a:latin typeface="Arial"/>
                <a:ea typeface="Arial"/>
                <a:cs typeface="Arial"/>
                <a:sym typeface="Arial"/>
              </a:rPr>
              <a:t>MONITOR STUDENTS AS THEY RESEARCH~IND CONF.</a:t>
            </a:r>
            <a:endParaRPr/>
          </a:p>
          <a:p>
            <a:pPr indent="-342900" lvl="0" marL="342900" marR="0" rtl="0" algn="l">
              <a:lnSpc>
                <a:spcPct val="80000"/>
              </a:lnSpc>
              <a:spcBef>
                <a:spcPts val="400"/>
              </a:spcBef>
              <a:spcAft>
                <a:spcPts val="0"/>
              </a:spcAft>
              <a:buClr>
                <a:schemeClr val="dk1"/>
              </a:buClr>
              <a:buSzPts val="2000"/>
              <a:buFont typeface="Arial"/>
              <a:buAutoNum type="arabicPeriod"/>
            </a:pPr>
            <a:r>
              <a:rPr b="0" i="0" lang="en-US" sz="2000" u="none" cap="none" strike="noStrike">
                <a:solidFill>
                  <a:schemeClr val="dk1"/>
                </a:solidFill>
                <a:latin typeface="Arial"/>
                <a:ea typeface="Arial"/>
                <a:cs typeface="Arial"/>
                <a:sym typeface="Arial"/>
              </a:rPr>
              <a:t>Students use notes from research &amp; study to follow the RAFT process described above.</a:t>
            </a:r>
            <a:endParaRPr/>
          </a:p>
          <a:p>
            <a:pPr indent="-342900" lvl="0" marL="342900" marR="0" rtl="0" algn="l">
              <a:lnSpc>
                <a:spcPct val="80000"/>
              </a:lnSpc>
              <a:spcBef>
                <a:spcPts val="40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5</a:t>
            </a:r>
            <a:r>
              <a:rPr b="0" i="0" lang="en-US" sz="1800" u="none" cap="none" strike="noStrike">
                <a:solidFill>
                  <a:schemeClr val="dk1"/>
                </a:solidFill>
                <a:latin typeface="Arial"/>
                <a:ea typeface="Arial"/>
                <a:cs typeface="Arial"/>
                <a:sym typeface="Arial"/>
              </a:rPr>
              <a:t>.  SHARING: Students share works in whole class—Small groups—or pairs</a:t>
            </a:r>
            <a:r>
              <a:rPr b="0" i="0" lang="en-US" sz="2000" u="none" cap="none" strike="noStrike">
                <a:solidFill>
                  <a:schemeClr val="dk1"/>
                </a:solidFill>
                <a:latin typeface="Arial"/>
                <a:ea typeface="Arial"/>
                <a:cs typeface="Arial"/>
                <a:sym typeface="Arial"/>
              </a:rPr>
              <a:t>…</a:t>
            </a:r>
            <a:endParaRPr/>
          </a:p>
        </p:txBody>
      </p:sp>
      <p:sp>
        <p:nvSpPr>
          <p:cNvPr id="54" name="Google Shape;54;p8"/>
          <p:cNvSpPr txBox="1"/>
          <p:nvPr/>
        </p:nvSpPr>
        <p:spPr>
          <a:xfrm>
            <a:off x="5653725" y="1452250"/>
            <a:ext cx="3384600" cy="563400"/>
          </a:xfrm>
          <a:prstGeom prst="rect">
            <a:avLst/>
          </a:prstGeom>
          <a:solidFill>
            <a:srgbClr val="FFFF00"/>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GO TO: </a:t>
            </a:r>
            <a:r>
              <a:rPr lang="en-US" sz="1100" u="sng">
                <a:solidFill>
                  <a:schemeClr val="hlink"/>
                </a:solidFill>
                <a:hlinkClick r:id="rId3"/>
              </a:rPr>
              <a:t>http://www.adlit.org/strategies/19783/</a:t>
            </a:r>
            <a:endParaRPr/>
          </a:p>
          <a:p>
            <a:pPr indent="0" lvl="0" marL="0" rtl="0" algn="l">
              <a:spcBef>
                <a:spcPts val="0"/>
              </a:spcBef>
              <a:spcAft>
                <a:spcPts val="0"/>
              </a:spcAft>
              <a:buNone/>
            </a:pPr>
            <a:r>
              <a:rPr lang="en-US"/>
              <a:t>GO TO: </a:t>
            </a:r>
            <a:r>
              <a:rPr lang="en-US" u="sng">
                <a:solidFill>
                  <a:schemeClr val="hlink"/>
                </a:solidFill>
                <a:hlinkClick r:id="rId4"/>
              </a:rPr>
              <a:t>http://bit.ly/2TMjGLcRAFT</a:t>
            </a:r>
            <a:r>
              <a:rPr lang="en-US"/>
              <a:t>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8" name="Shape 58"/>
        <p:cNvGrpSpPr/>
        <p:nvPr/>
      </p:nvGrpSpPr>
      <p:grpSpPr>
        <a:xfrm>
          <a:off x="0" y="0"/>
          <a:ext cx="0" cy="0"/>
          <a:chOff x="0" y="0"/>
          <a:chExt cx="0" cy="0"/>
        </a:xfrm>
      </p:grpSpPr>
      <p:sp>
        <p:nvSpPr>
          <p:cNvPr id="59" name="Google Shape;59;p9"/>
          <p:cNvSpPr txBox="1"/>
          <p:nvPr>
            <p:ph type="title"/>
          </p:nvPr>
        </p:nvSpPr>
        <p:spPr>
          <a:xfrm>
            <a:off x="0" y="0"/>
            <a:ext cx="9144000" cy="5637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9900FF"/>
              </a:buClr>
              <a:buSzPts val="3200"/>
              <a:buFont typeface="Arial"/>
              <a:buNone/>
            </a:pPr>
            <a:r>
              <a:rPr b="1" i="0" lang="en-US" sz="3200" u="sng">
                <a:solidFill>
                  <a:srgbClr val="9900FF"/>
                </a:solidFill>
                <a:latin typeface="Arial"/>
                <a:ea typeface="Arial"/>
                <a:cs typeface="Arial"/>
                <a:sym typeface="Arial"/>
              </a:rPr>
              <a:t>RAFT-Role, Audience, Format, Topic</a:t>
            </a:r>
            <a:r>
              <a:rPr b="1" i="0" lang="en-US" sz="3200" u="none">
                <a:solidFill>
                  <a:srgbClr val="9900FF"/>
                </a:solidFill>
                <a:latin typeface="Arial"/>
                <a:ea typeface="Arial"/>
                <a:cs typeface="Arial"/>
                <a:sym typeface="Arial"/>
              </a:rPr>
              <a:t> </a:t>
            </a:r>
            <a:r>
              <a:rPr b="1" i="0" lang="en-US" sz="2000" u="none">
                <a:solidFill>
                  <a:srgbClr val="9900FF"/>
                </a:solidFill>
                <a:latin typeface="Arial"/>
                <a:ea typeface="Arial"/>
                <a:cs typeface="Arial"/>
                <a:sym typeface="Arial"/>
              </a:rPr>
              <a:t>(Santa, 1988)</a:t>
            </a:r>
            <a:endParaRPr/>
          </a:p>
        </p:txBody>
      </p:sp>
      <p:sp>
        <p:nvSpPr>
          <p:cNvPr id="60" name="Google Shape;60;p9"/>
          <p:cNvSpPr txBox="1"/>
          <p:nvPr>
            <p:ph idx="1" type="body"/>
          </p:nvPr>
        </p:nvSpPr>
        <p:spPr>
          <a:xfrm>
            <a:off x="152400" y="506975"/>
            <a:ext cx="8991600" cy="61722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dk1"/>
              </a:buClr>
              <a:buSzPts val="1800"/>
              <a:buFont typeface="Arial"/>
              <a:buNone/>
            </a:pPr>
            <a:r>
              <a:rPr b="1" i="0" lang="en-US" sz="1800" u="none" cap="none" strike="noStrike">
                <a:solidFill>
                  <a:schemeClr val="dk1"/>
                </a:solidFill>
                <a:latin typeface="Arial"/>
                <a:ea typeface="Arial"/>
                <a:cs typeface="Arial"/>
                <a:sym typeface="Arial"/>
              </a:rPr>
              <a:t>Description= </a:t>
            </a:r>
            <a:r>
              <a:rPr b="0" i="0" lang="en-US" sz="1800" u="none" cap="none" strike="noStrike">
                <a:solidFill>
                  <a:schemeClr val="dk1"/>
                </a:solidFill>
                <a:latin typeface="Arial"/>
                <a:ea typeface="Arial"/>
                <a:cs typeface="Arial"/>
                <a:sym typeface="Arial"/>
              </a:rPr>
              <a:t>Students are given a topic or event and are given an opportunity to customize a writing assignment.  The students will </a:t>
            </a:r>
            <a:r>
              <a:rPr lang="en-US" sz="1800">
                <a:solidFill>
                  <a:schemeClr val="dk1"/>
                </a:solidFill>
              </a:rPr>
              <a:t>choose</a:t>
            </a:r>
            <a:r>
              <a:rPr b="0" i="0" lang="en-US" sz="1800" u="none" cap="none" strike="noStrike">
                <a:solidFill>
                  <a:schemeClr val="dk1"/>
                </a:solidFill>
                <a:latin typeface="Arial"/>
                <a:ea typeface="Arial"/>
                <a:cs typeface="Arial"/>
                <a:sym typeface="Arial"/>
              </a:rPr>
              <a:t> a ROLE (e.g., </a:t>
            </a:r>
            <a:r>
              <a:rPr lang="en-US" sz="1800">
                <a:solidFill>
                  <a:schemeClr val="dk1"/>
                </a:solidFill>
              </a:rPr>
              <a:t>Environmentalist)</a:t>
            </a:r>
            <a:r>
              <a:rPr b="0" i="0" lang="en-US" sz="1800" u="none" cap="none" strike="noStrike">
                <a:solidFill>
                  <a:schemeClr val="dk1"/>
                </a:solidFill>
                <a:latin typeface="Arial"/>
                <a:ea typeface="Arial"/>
                <a:cs typeface="Arial"/>
                <a:sym typeface="Arial"/>
              </a:rPr>
              <a:t>, AUDIENCE (e.g., </a:t>
            </a:r>
            <a:r>
              <a:rPr lang="en-US" sz="1800">
                <a:solidFill>
                  <a:schemeClr val="dk1"/>
                </a:solidFill>
              </a:rPr>
              <a:t>South American Amazon Farmers</a:t>
            </a:r>
            <a:r>
              <a:rPr b="0" i="0" lang="en-US" sz="1800" u="none" cap="none" strike="noStrike">
                <a:solidFill>
                  <a:schemeClr val="dk1"/>
                </a:solidFill>
                <a:latin typeface="Arial"/>
                <a:ea typeface="Arial"/>
                <a:cs typeface="Arial"/>
                <a:sym typeface="Arial"/>
              </a:rPr>
              <a:t>), FORMAT (e.g., Letter), TOPIC (e.g., </a:t>
            </a:r>
            <a:r>
              <a:rPr lang="en-US" sz="1800">
                <a:solidFill>
                  <a:schemeClr val="dk1"/>
                </a:solidFill>
              </a:rPr>
              <a:t>Conservation of Land</a:t>
            </a:r>
            <a:r>
              <a:rPr b="0" i="0" lang="en-US" sz="1800" u="none" cap="none" strike="noStrike">
                <a:solidFill>
                  <a:schemeClr val="dk1"/>
                </a:solidFill>
                <a:latin typeface="Arial"/>
                <a:ea typeface="Arial"/>
                <a:cs typeface="Arial"/>
                <a:sym typeface="Arial"/>
              </a:rPr>
              <a:t>).</a:t>
            </a:r>
            <a:endParaRPr sz="1800"/>
          </a:p>
          <a:p>
            <a:pPr indent="-342900" lvl="0" marL="342900" marR="0" rtl="0" algn="l">
              <a:lnSpc>
                <a:spcPct val="80000"/>
              </a:lnSpc>
              <a:spcBef>
                <a:spcPts val="480"/>
              </a:spcBef>
              <a:spcAft>
                <a:spcPts val="0"/>
              </a:spcAft>
              <a:buClr>
                <a:schemeClr val="dk1"/>
              </a:buClr>
              <a:buSzPts val="2400"/>
              <a:buFont typeface="Arial"/>
              <a:buNone/>
            </a:pPr>
            <a:r>
              <a:rPr b="1" i="0" lang="en-US" sz="2400" u="none" cap="none" strike="noStrike">
                <a:solidFill>
                  <a:schemeClr val="dk1"/>
                </a:solidFill>
                <a:latin typeface="Arial"/>
                <a:ea typeface="Arial"/>
                <a:cs typeface="Arial"/>
                <a:sym typeface="Arial"/>
              </a:rPr>
              <a:t>R</a:t>
            </a:r>
            <a:r>
              <a:rPr b="0" i="0" lang="en-US" sz="1800" u="none" cap="none" strike="noStrike">
                <a:solidFill>
                  <a:schemeClr val="dk1"/>
                </a:solidFill>
                <a:latin typeface="Arial"/>
                <a:ea typeface="Arial"/>
                <a:cs typeface="Arial"/>
                <a:sym typeface="Arial"/>
              </a:rPr>
              <a:t>=Role the writer takes (</a:t>
            </a:r>
            <a:r>
              <a:rPr lang="en-US" sz="1800">
                <a:solidFill>
                  <a:srgbClr val="0000FF"/>
                </a:solidFill>
              </a:rPr>
              <a:t>Government Official</a:t>
            </a:r>
            <a:r>
              <a:rPr b="0" i="0" lang="en-US" sz="1800" u="none" cap="none" strike="noStrike">
                <a:solidFill>
                  <a:schemeClr val="dk1"/>
                </a:solidFill>
                <a:latin typeface="Arial"/>
                <a:ea typeface="Arial"/>
                <a:cs typeface="Arial"/>
                <a:sym typeface="Arial"/>
              </a:rPr>
              <a:t>)</a:t>
            </a:r>
            <a:endParaRPr sz="1800"/>
          </a:p>
          <a:p>
            <a:pPr indent="-342900" lvl="0" marL="342900" marR="0" rtl="0" algn="l">
              <a:lnSpc>
                <a:spcPct val="80000"/>
              </a:lnSpc>
              <a:spcBef>
                <a:spcPts val="480"/>
              </a:spcBef>
              <a:spcAft>
                <a:spcPts val="0"/>
              </a:spcAft>
              <a:buClr>
                <a:schemeClr val="dk1"/>
              </a:buClr>
              <a:buSzPts val="2400"/>
              <a:buFont typeface="Arial"/>
              <a:buNone/>
            </a:pPr>
            <a:r>
              <a:rPr b="1" i="0" lang="en-US" sz="2400" u="none" cap="none" strike="noStrike">
                <a:solidFill>
                  <a:schemeClr val="dk1"/>
                </a:solidFill>
                <a:latin typeface="Arial"/>
                <a:ea typeface="Arial"/>
                <a:cs typeface="Arial"/>
                <a:sym typeface="Arial"/>
              </a:rPr>
              <a:t>A</a:t>
            </a:r>
            <a:r>
              <a:rPr b="0" i="0" lang="en-US" sz="1800" u="none" cap="none" strike="noStrike">
                <a:solidFill>
                  <a:schemeClr val="dk1"/>
                </a:solidFill>
                <a:latin typeface="Arial"/>
                <a:ea typeface="Arial"/>
                <a:cs typeface="Arial"/>
                <a:sym typeface="Arial"/>
              </a:rPr>
              <a:t>=Audience—the person or people to whom the writer is speaking (</a:t>
            </a:r>
            <a:r>
              <a:rPr lang="en-US" sz="1800">
                <a:solidFill>
                  <a:srgbClr val="0000FF"/>
                </a:solidFill>
              </a:rPr>
              <a:t>Farmer</a:t>
            </a:r>
            <a:r>
              <a:rPr b="0" i="0" lang="en-US" sz="1800" u="none" cap="none" strike="noStrike">
                <a:solidFill>
                  <a:schemeClr val="dk1"/>
                </a:solidFill>
                <a:latin typeface="Arial"/>
                <a:ea typeface="Arial"/>
                <a:cs typeface="Arial"/>
                <a:sym typeface="Arial"/>
              </a:rPr>
              <a:t>)</a:t>
            </a:r>
            <a:endParaRPr sz="1800"/>
          </a:p>
          <a:p>
            <a:pPr indent="-342900" lvl="0" marL="342900" marR="0" rtl="0" algn="l">
              <a:lnSpc>
                <a:spcPct val="80000"/>
              </a:lnSpc>
              <a:spcBef>
                <a:spcPts val="480"/>
              </a:spcBef>
              <a:spcAft>
                <a:spcPts val="0"/>
              </a:spcAft>
              <a:buClr>
                <a:schemeClr val="dk1"/>
              </a:buClr>
              <a:buSzPts val="2400"/>
              <a:buFont typeface="Arial"/>
              <a:buNone/>
            </a:pPr>
            <a:r>
              <a:rPr b="1" i="0" lang="en-US" sz="2400" u="none" cap="none" strike="noStrike">
                <a:solidFill>
                  <a:schemeClr val="dk1"/>
                </a:solidFill>
                <a:latin typeface="Arial"/>
                <a:ea typeface="Arial"/>
                <a:cs typeface="Arial"/>
                <a:sym typeface="Arial"/>
              </a:rPr>
              <a:t>F</a:t>
            </a:r>
            <a:r>
              <a:rPr b="0" i="0" lang="en-US" sz="1800" u="none" cap="none" strike="noStrike">
                <a:solidFill>
                  <a:schemeClr val="dk1"/>
                </a:solidFill>
                <a:latin typeface="Arial"/>
                <a:ea typeface="Arial"/>
                <a:cs typeface="Arial"/>
                <a:sym typeface="Arial"/>
              </a:rPr>
              <a:t>=Format of the writing—Letter, news, article, poem, etc…(</a:t>
            </a:r>
            <a:r>
              <a:rPr lang="en-US" sz="1800">
                <a:solidFill>
                  <a:srgbClr val="0000FF"/>
                </a:solidFill>
              </a:rPr>
              <a:t>Conversation at Farm</a:t>
            </a:r>
            <a:r>
              <a:rPr b="0" i="0" lang="en-US" sz="1800" u="none" cap="none" strike="noStrike">
                <a:solidFill>
                  <a:schemeClr val="dk1"/>
                </a:solidFill>
                <a:latin typeface="Arial"/>
                <a:ea typeface="Arial"/>
                <a:cs typeface="Arial"/>
                <a:sym typeface="Arial"/>
              </a:rPr>
              <a:t>)</a:t>
            </a:r>
            <a:endParaRPr sz="1800"/>
          </a:p>
          <a:p>
            <a:pPr indent="-342900" lvl="0" marL="342900" marR="0" rtl="0" algn="l">
              <a:lnSpc>
                <a:spcPct val="80000"/>
              </a:lnSpc>
              <a:spcBef>
                <a:spcPts val="480"/>
              </a:spcBef>
              <a:spcAft>
                <a:spcPts val="0"/>
              </a:spcAft>
              <a:buClr>
                <a:schemeClr val="dk1"/>
              </a:buClr>
              <a:buSzPts val="2400"/>
              <a:buFont typeface="Arial"/>
              <a:buNone/>
            </a:pPr>
            <a:r>
              <a:rPr b="1" i="0" lang="en-US" sz="2400" u="none" cap="none" strike="noStrike">
                <a:solidFill>
                  <a:schemeClr val="dk1"/>
                </a:solidFill>
                <a:latin typeface="Arial"/>
                <a:ea typeface="Arial"/>
                <a:cs typeface="Arial"/>
                <a:sym typeface="Arial"/>
              </a:rPr>
              <a:t>T</a:t>
            </a:r>
            <a:r>
              <a:rPr b="0" i="0" lang="en-US" sz="1800" u="none" cap="none" strike="noStrike">
                <a:solidFill>
                  <a:schemeClr val="dk1"/>
                </a:solidFill>
                <a:latin typeface="Arial"/>
                <a:ea typeface="Arial"/>
                <a:cs typeface="Arial"/>
                <a:sym typeface="Arial"/>
              </a:rPr>
              <a:t>=Topic within the reading (</a:t>
            </a:r>
            <a:r>
              <a:rPr lang="en-US" sz="1800">
                <a:solidFill>
                  <a:srgbClr val="0000FF"/>
                </a:solidFill>
              </a:rPr>
              <a:t>Something Critical from Case Study</a:t>
            </a:r>
            <a:r>
              <a:rPr i="0" lang="en-US" sz="1800" u="none" cap="none" strike="noStrike">
                <a:solidFill>
                  <a:schemeClr val="dk1"/>
                </a:solidFill>
              </a:rPr>
              <a:t>)</a:t>
            </a:r>
            <a:endParaRPr sz="1800"/>
          </a:p>
          <a:p>
            <a:pPr indent="-342900" lvl="0" marL="342900" marR="0" rtl="0" algn="l">
              <a:lnSpc>
                <a:spcPct val="80000"/>
              </a:lnSpc>
              <a:spcBef>
                <a:spcPts val="360"/>
              </a:spcBef>
              <a:spcAft>
                <a:spcPts val="0"/>
              </a:spcAft>
              <a:buClr>
                <a:schemeClr val="dk1"/>
              </a:buClr>
              <a:buSzPts val="1800"/>
              <a:buFont typeface="Arial"/>
              <a:buNone/>
            </a:pPr>
            <a:r>
              <a:rPr b="1" i="0" lang="en-US" sz="1800" u="none" cap="none" strike="noStrike">
                <a:solidFill>
                  <a:schemeClr val="dk1"/>
                </a:solidFill>
                <a:latin typeface="Arial"/>
                <a:ea typeface="Arial"/>
                <a:cs typeface="Arial"/>
                <a:sym typeface="Arial"/>
              </a:rPr>
              <a:t>Why Use=</a:t>
            </a:r>
            <a:r>
              <a:rPr b="0" i="0" lang="en-US" sz="1800" u="none" cap="none" strike="noStrike">
                <a:solidFill>
                  <a:schemeClr val="dk1"/>
                </a:solidFill>
                <a:latin typeface="Arial"/>
                <a:ea typeface="Arial"/>
                <a:cs typeface="Arial"/>
                <a:sym typeface="Arial"/>
              </a:rPr>
              <a:t> This is a time consuming activity, but RAFT offers choice which is a rarity today.  Students can be creative and will be able to choose a topic.</a:t>
            </a:r>
            <a:endParaRPr/>
          </a:p>
          <a:p>
            <a:pPr indent="-342900" lvl="0" marL="342900" marR="0" rtl="0" algn="l">
              <a:lnSpc>
                <a:spcPct val="80000"/>
              </a:lnSpc>
              <a:spcBef>
                <a:spcPts val="480"/>
              </a:spcBef>
              <a:spcAft>
                <a:spcPts val="0"/>
              </a:spcAft>
              <a:buClr>
                <a:schemeClr val="dk1"/>
              </a:buClr>
              <a:buSzPts val="2400"/>
              <a:buFont typeface="Arial"/>
              <a:buNone/>
            </a:pPr>
            <a:r>
              <a:rPr b="1" i="0" lang="en-US" sz="2400" u="none" cap="none" strike="noStrike">
                <a:solidFill>
                  <a:schemeClr val="dk1"/>
                </a:solidFill>
                <a:latin typeface="Arial"/>
                <a:ea typeface="Arial"/>
                <a:cs typeface="Arial"/>
                <a:sym typeface="Arial"/>
              </a:rPr>
              <a:t>How Does It Work:</a:t>
            </a:r>
            <a:endParaRPr b="1" i="0" sz="1200" u="none" cap="none" strike="noStrike">
              <a:solidFill>
                <a:schemeClr val="dk1"/>
              </a:solidFill>
              <a:latin typeface="Arial"/>
              <a:ea typeface="Arial"/>
              <a:cs typeface="Arial"/>
              <a:sym typeface="Arial"/>
            </a:endParaRPr>
          </a:p>
          <a:p>
            <a:pPr indent="-342900" lvl="0" marL="342900" marR="0" rtl="0" algn="l">
              <a:lnSpc>
                <a:spcPct val="80000"/>
              </a:lnSpc>
              <a:spcBef>
                <a:spcPts val="400"/>
              </a:spcBef>
              <a:spcAft>
                <a:spcPts val="0"/>
              </a:spcAft>
              <a:buClr>
                <a:schemeClr val="dk1"/>
              </a:buClr>
              <a:buSzPts val="2000"/>
              <a:buFont typeface="Arial"/>
              <a:buAutoNum type="arabicPeriod"/>
            </a:pPr>
            <a:r>
              <a:rPr b="0" i="0" lang="en-US" sz="2000" u="none" cap="none" strike="noStrike">
                <a:solidFill>
                  <a:schemeClr val="dk1"/>
                </a:solidFill>
                <a:latin typeface="Arial"/>
                <a:ea typeface="Arial"/>
                <a:cs typeface="Arial"/>
                <a:sym typeface="Arial"/>
              </a:rPr>
              <a:t>Teacher gives a general theme with a related sub-themes as choices or provides students the option to find their own choices from prior experiences (e.g., THEME: 20</a:t>
            </a:r>
            <a:r>
              <a:rPr b="0" baseline="30000" i="0" lang="en-US" sz="2000" u="none" cap="none" strike="noStrike">
                <a:solidFill>
                  <a:schemeClr val="dk1"/>
                </a:solidFill>
                <a:latin typeface="Arial"/>
                <a:ea typeface="Arial"/>
                <a:cs typeface="Arial"/>
                <a:sym typeface="Arial"/>
              </a:rPr>
              <a:t>th</a:t>
            </a:r>
            <a:r>
              <a:rPr b="0" i="0" lang="en-US" sz="2000" u="none" cap="none" strike="noStrike">
                <a:solidFill>
                  <a:schemeClr val="dk1"/>
                </a:solidFill>
                <a:latin typeface="Arial"/>
                <a:ea typeface="Arial"/>
                <a:cs typeface="Arial"/>
                <a:sym typeface="Arial"/>
              </a:rPr>
              <a:t> Century History/Sub-THEME: People)  The teacher may brainstorm with class.</a:t>
            </a:r>
            <a:endParaRPr/>
          </a:p>
          <a:p>
            <a:pPr indent="-342900" lvl="0" marL="342900" marR="0" rtl="0" algn="l">
              <a:lnSpc>
                <a:spcPct val="80000"/>
              </a:lnSpc>
              <a:spcBef>
                <a:spcPts val="400"/>
              </a:spcBef>
              <a:spcAft>
                <a:spcPts val="0"/>
              </a:spcAft>
              <a:buClr>
                <a:schemeClr val="dk1"/>
              </a:buClr>
              <a:buSzPts val="2000"/>
              <a:buFont typeface="Arial"/>
              <a:buAutoNum type="arabicPeriod"/>
            </a:pPr>
            <a:r>
              <a:rPr b="0" i="0" lang="en-US" sz="2000" u="none" cap="none" strike="noStrike">
                <a:solidFill>
                  <a:schemeClr val="dk1"/>
                </a:solidFill>
                <a:latin typeface="Arial"/>
                <a:ea typeface="Arial"/>
                <a:cs typeface="Arial"/>
                <a:sym typeface="Arial"/>
              </a:rPr>
              <a:t>Students are provide materials related to their topic to research and study (GO TO THE LIBRARY WITH YOUR CLASS!!!)</a:t>
            </a:r>
            <a:endParaRPr b="1" i="0" sz="1400" u="sng" cap="none" strike="noStrike">
              <a:solidFill>
                <a:schemeClr val="accent2"/>
              </a:solidFill>
              <a:latin typeface="Arial"/>
              <a:ea typeface="Arial"/>
              <a:cs typeface="Arial"/>
              <a:sym typeface="Arial"/>
            </a:endParaRPr>
          </a:p>
          <a:p>
            <a:pPr indent="-342900" lvl="0" marL="342900" marR="0" rtl="0" algn="l">
              <a:lnSpc>
                <a:spcPct val="80000"/>
              </a:lnSpc>
              <a:spcBef>
                <a:spcPts val="400"/>
              </a:spcBef>
              <a:spcAft>
                <a:spcPts val="0"/>
              </a:spcAft>
              <a:buClr>
                <a:srgbClr val="FF0066"/>
              </a:buClr>
              <a:buSzPts val="2000"/>
              <a:buFont typeface="Arial"/>
              <a:buAutoNum type="arabicPeriod"/>
            </a:pPr>
            <a:r>
              <a:rPr b="0" i="0" lang="en-US" sz="2000" u="none" cap="none" strike="noStrike">
                <a:solidFill>
                  <a:srgbClr val="FF0066"/>
                </a:solidFill>
                <a:latin typeface="Arial"/>
                <a:ea typeface="Arial"/>
                <a:cs typeface="Arial"/>
                <a:sym typeface="Arial"/>
              </a:rPr>
              <a:t>MONITOR STUDENTS AS THEY RESEARCH CAS</a:t>
            </a:r>
            <a:r>
              <a:rPr lang="en-US" sz="2000">
                <a:solidFill>
                  <a:srgbClr val="FF0066"/>
                </a:solidFill>
              </a:rPr>
              <a:t>E STUDIES</a:t>
            </a:r>
            <a:endParaRPr/>
          </a:p>
          <a:p>
            <a:pPr indent="-342900" lvl="0" marL="342900" marR="0" rtl="0" algn="l">
              <a:lnSpc>
                <a:spcPct val="80000"/>
              </a:lnSpc>
              <a:spcBef>
                <a:spcPts val="400"/>
              </a:spcBef>
              <a:spcAft>
                <a:spcPts val="0"/>
              </a:spcAft>
              <a:buClr>
                <a:schemeClr val="dk1"/>
              </a:buClr>
              <a:buSzPts val="2000"/>
              <a:buFont typeface="Arial"/>
              <a:buAutoNum type="arabicPeriod"/>
            </a:pPr>
            <a:r>
              <a:rPr b="0" i="0" lang="en-US" sz="2000" u="none" cap="none" strike="noStrike">
                <a:solidFill>
                  <a:schemeClr val="dk1"/>
                </a:solidFill>
                <a:latin typeface="Arial"/>
                <a:ea typeface="Arial"/>
                <a:cs typeface="Arial"/>
                <a:sym typeface="Arial"/>
              </a:rPr>
              <a:t>Students use notes from research &amp; study to follow the RAFT process described above.</a:t>
            </a:r>
            <a:endParaRPr/>
          </a:p>
          <a:p>
            <a:pPr indent="-342900" lvl="0" marL="342900" marR="0" rtl="0" algn="l">
              <a:lnSpc>
                <a:spcPct val="80000"/>
              </a:lnSpc>
              <a:spcBef>
                <a:spcPts val="400"/>
              </a:spcBef>
              <a:spcAft>
                <a:spcPts val="0"/>
              </a:spcAft>
              <a:buClr>
                <a:schemeClr val="dk1"/>
              </a:buClr>
              <a:buSzPts val="2000"/>
              <a:buFont typeface="Arial"/>
              <a:buNone/>
            </a:pPr>
            <a:r>
              <a:rPr b="0" i="0" lang="en-US" sz="2000" u="none" cap="none" strike="noStrike">
                <a:solidFill>
                  <a:schemeClr val="dk1"/>
                </a:solidFill>
                <a:latin typeface="Arial"/>
                <a:ea typeface="Arial"/>
                <a:cs typeface="Arial"/>
                <a:sym typeface="Arial"/>
              </a:rPr>
              <a:t>5</a:t>
            </a:r>
            <a:r>
              <a:rPr b="0" i="0" lang="en-US" sz="1800" u="none" cap="none" strike="noStrike">
                <a:solidFill>
                  <a:schemeClr val="dk1"/>
                </a:solidFill>
                <a:latin typeface="Arial"/>
                <a:ea typeface="Arial"/>
                <a:cs typeface="Arial"/>
                <a:sym typeface="Arial"/>
              </a:rPr>
              <a:t>.  SHARING: Students share works in whole class—Small groups—or pairs</a:t>
            </a:r>
            <a:r>
              <a:rPr b="0" i="0" lang="en-US" sz="2000" u="none" cap="none" strike="noStrike">
                <a:solidFill>
                  <a:schemeClr val="dk1"/>
                </a:solidFill>
                <a:latin typeface="Arial"/>
                <a:ea typeface="Arial"/>
                <a:cs typeface="Arial"/>
                <a:sym typeface="Arial"/>
              </a:rPr>
              <a:t>…</a:t>
            </a:r>
            <a:endParaRPr/>
          </a:p>
        </p:txBody>
      </p:sp>
      <p:sp>
        <p:nvSpPr>
          <p:cNvPr id="61" name="Google Shape;61;p9"/>
          <p:cNvSpPr txBox="1"/>
          <p:nvPr/>
        </p:nvSpPr>
        <p:spPr>
          <a:xfrm>
            <a:off x="5653725" y="1210825"/>
            <a:ext cx="3384600" cy="563400"/>
          </a:xfrm>
          <a:prstGeom prst="rect">
            <a:avLst/>
          </a:prstGeom>
          <a:solidFill>
            <a:srgbClr val="FFFF00"/>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GO TO: </a:t>
            </a:r>
            <a:r>
              <a:rPr lang="en-US" sz="1100" u="sng">
                <a:solidFill>
                  <a:schemeClr val="hlink"/>
                </a:solidFill>
                <a:hlinkClick r:id="rId3"/>
              </a:rPr>
              <a:t>http://www.adlit.org/strategies/19783/</a:t>
            </a:r>
            <a:endParaRPr/>
          </a:p>
          <a:p>
            <a:pPr indent="0" lvl="0" marL="0" rtl="0" algn="l">
              <a:spcBef>
                <a:spcPts val="0"/>
              </a:spcBef>
              <a:spcAft>
                <a:spcPts val="0"/>
              </a:spcAft>
              <a:buNone/>
            </a:pPr>
            <a:r>
              <a:rPr lang="en-US"/>
              <a:t>GO TO: </a:t>
            </a:r>
            <a:r>
              <a:rPr lang="en-US" u="sng">
                <a:solidFill>
                  <a:schemeClr val="hlink"/>
                </a:solidFill>
                <a:hlinkClick r:id="rId4"/>
              </a:rPr>
              <a:t>http://bit.ly/2TMjGLcRAFT</a:t>
            </a:r>
            <a:r>
              <a:rPr lang="en-US"/>
              <a:t> </a:t>
            </a:r>
            <a:endParaRPr/>
          </a:p>
        </p:txBody>
      </p:sp>
      <p:sp>
        <p:nvSpPr>
          <p:cNvPr id="62" name="Google Shape;62;p9"/>
          <p:cNvSpPr txBox="1"/>
          <p:nvPr/>
        </p:nvSpPr>
        <p:spPr>
          <a:xfrm>
            <a:off x="76200" y="6527150"/>
            <a:ext cx="9144000" cy="28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US" sz="900">
                <a:solidFill>
                  <a:schemeClr val="dk1"/>
                </a:solidFill>
                <a:highlight>
                  <a:srgbClr val="FFFFFF"/>
                </a:highlight>
              </a:rPr>
              <a:t>Santa, C., &amp; Havens, L. (1995). Creating independence through student-owned strategies: Project CRISS. Dubuque, IA: Kendall Hunt.</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Default Design">
      <a:dk1>
        <a:srgbClr val="000000"/>
      </a:dk1>
      <a:lt1>
        <a:srgbClr val="FFFFFF"/>
      </a:lt1>
      <a:dk2>
        <a:srgbClr val="000000"/>
      </a:dk2>
      <a:lt2>
        <a:srgbClr val="808080"/>
      </a:lt2>
      <a:accent1>
        <a:srgbClr val="BBE0E3"/>
      </a:accent1>
      <a:accent2>
        <a:srgbClr val="333399"/>
      </a:accent2>
      <a:accent3>
        <a:srgbClr val="FFFFFF"/>
      </a:accent3>
      <a:accent4>
        <a:srgbClr val="BBE0E3"/>
      </a:accent4>
      <a:accent5>
        <a:srgbClr val="333399"/>
      </a:accent5>
      <a:accent6>
        <a:srgbClr val="FFFFFF"/>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