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2pPr>
            <a:lvl3pPr lvl="2"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3pPr>
            <a:lvl4pPr lvl="3"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4pPr>
            <a:lvl5pPr lvl="4"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5pPr>
            <a:lvl6pPr lvl="5"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6pPr>
            <a:lvl7pPr lvl="6"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7pPr>
            <a:lvl8pPr lvl="7"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8pPr>
            <a:lvl9pPr lvl="8"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2pPr>
            <a:lvl3pPr lvl="2"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3pPr>
            <a:lvl4pPr lvl="3"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4pPr>
            <a:lvl5pPr lvl="4"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5pPr>
            <a:lvl6pPr lvl="5"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6pPr>
            <a:lvl7pPr lvl="6"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7pPr>
            <a:lvl8pPr lvl="7"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8pPr>
            <a:lvl9pPr lvl="8"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2pPr>
            <a:lvl3pPr lvl="2"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3pPr>
            <a:lvl4pPr lvl="3"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4pPr>
            <a:lvl5pPr lvl="4"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5pPr>
            <a:lvl6pPr lvl="5"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6pPr>
            <a:lvl7pPr lvl="6"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7pPr>
            <a:lvl8pPr lvl="7"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8pPr>
            <a:lvl9pPr lvl="8"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p2:notes"/>
          <p:cNvSpPr txBox="1"/>
          <p:nvPr/>
        </p:nvSpPr>
        <p:spPr>
          <a:xfrm>
            <a:off x="0" y="0"/>
            <a:ext cx="29718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Calibri"/>
              <a:buNone/>
            </a:pPr>
            <a:r>
              <a:rPr b="0" i="0" lang="en-US" sz="1200" u="none" cap="none" strike="noStrike">
                <a:solidFill>
                  <a:srgbClr val="000000"/>
                </a:solidFill>
                <a:latin typeface="Calibri"/>
                <a:ea typeface="Calibri"/>
                <a:cs typeface="Calibri"/>
                <a:sym typeface="Calibri"/>
              </a:rPr>
              <a:t>TOOLS for THINKING: TEACHING STRATS</a:t>
            </a:r>
            <a:endParaRPr/>
          </a:p>
        </p:txBody>
      </p:sp>
      <p:sp>
        <p:nvSpPr>
          <p:cNvPr id="94" name="Google Shape;94;p2:notes"/>
          <p:cNvSpPr txBox="1"/>
          <p:nvPr/>
        </p:nvSpPr>
        <p:spPr>
          <a:xfrm>
            <a:off x="0"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Calibri"/>
              <a:buNone/>
            </a:pPr>
            <a:r>
              <a:rPr b="0" i="0" lang="en-US" sz="1200" u="none" cap="none" strike="noStrike">
                <a:solidFill>
                  <a:srgbClr val="000000"/>
                </a:solidFill>
                <a:latin typeface="Calibri"/>
                <a:ea typeface="Calibri"/>
                <a:cs typeface="Calibri"/>
                <a:sym typeface="Calibri"/>
              </a:rPr>
              <a:t>NOTES &amp; PROJECT INFO SHEET</a:t>
            </a:r>
            <a:endParaRPr/>
          </a:p>
        </p:txBody>
      </p:sp>
      <p:sp>
        <p:nvSpPr>
          <p:cNvPr id="95" name="Google Shape;95;p2: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a:p>
        </p:txBody>
      </p:sp>
      <p:sp>
        <p:nvSpPr>
          <p:cNvPr id="96" name="Google Shape;96;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7" name="Google Shape;97;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p3:notes"/>
          <p:cNvSpPr txBox="1"/>
          <p:nvPr/>
        </p:nvSpPr>
        <p:spPr>
          <a:xfrm>
            <a:off x="0" y="0"/>
            <a:ext cx="29718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Calibri"/>
              <a:buNone/>
            </a:pPr>
            <a:r>
              <a:rPr b="0" i="0" lang="en-US" sz="1200" u="none" cap="none" strike="noStrike">
                <a:solidFill>
                  <a:srgbClr val="000000"/>
                </a:solidFill>
                <a:latin typeface="Calibri"/>
                <a:ea typeface="Calibri"/>
                <a:cs typeface="Calibri"/>
                <a:sym typeface="Calibri"/>
              </a:rPr>
              <a:t>TOOLS for THINKING: TEACHING STRATS</a:t>
            </a:r>
            <a:endParaRPr/>
          </a:p>
        </p:txBody>
      </p:sp>
      <p:sp>
        <p:nvSpPr>
          <p:cNvPr id="105" name="Google Shape;105;p3:notes"/>
          <p:cNvSpPr txBox="1"/>
          <p:nvPr/>
        </p:nvSpPr>
        <p:spPr>
          <a:xfrm>
            <a:off x="0"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Calibri"/>
              <a:buNone/>
            </a:pPr>
            <a:r>
              <a:rPr b="0" i="0" lang="en-US" sz="1200" u="none" cap="none" strike="noStrike">
                <a:solidFill>
                  <a:srgbClr val="000000"/>
                </a:solidFill>
                <a:latin typeface="Calibri"/>
                <a:ea typeface="Calibri"/>
                <a:cs typeface="Calibri"/>
                <a:sym typeface="Calibri"/>
              </a:rPr>
              <a:t>NOTES &amp; PROJECT INFO SHEET</a:t>
            </a:r>
            <a:endParaRPr/>
          </a:p>
        </p:txBody>
      </p:sp>
      <p:sp>
        <p:nvSpPr>
          <p:cNvPr id="106" name="Google Shape;106;p3: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a:p>
        </p:txBody>
      </p:sp>
      <p:sp>
        <p:nvSpPr>
          <p:cNvPr id="107" name="Google Shape;107;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8" name="Google Shape;108;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71" name="Shape 71"/>
        <p:cNvGrpSpPr/>
        <p:nvPr/>
      </p:nvGrpSpPr>
      <p:grpSpPr>
        <a:xfrm>
          <a:off x="0" y="0"/>
          <a:ext cx="0" cy="0"/>
          <a:chOff x="0" y="0"/>
          <a:chExt cx="0" cy="0"/>
        </a:xfrm>
      </p:grpSpPr>
      <p:sp>
        <p:nvSpPr>
          <p:cNvPr id="72" name="Google Shape;72;p1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11"/>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74" name="Google Shape;74;p11"/>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75" name="Google Shape;7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78" name="Shape 78"/>
        <p:cNvGrpSpPr/>
        <p:nvPr/>
      </p:nvGrpSpPr>
      <p:grpSpPr>
        <a:xfrm>
          <a:off x="0" y="0"/>
          <a:ext cx="0" cy="0"/>
          <a:chOff x="0" y="0"/>
          <a:chExt cx="0" cy="0"/>
        </a:xfrm>
      </p:grpSpPr>
      <p:sp>
        <p:nvSpPr>
          <p:cNvPr id="79" name="Google Shape;79;p12"/>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81" name="Google Shape;8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27" name="Shape 27"/>
        <p:cNvGrpSpPr/>
        <p:nvPr/>
      </p:nvGrpSpPr>
      <p:grpSpPr>
        <a:xfrm>
          <a:off x="0" y="0"/>
          <a:ext cx="0" cy="0"/>
          <a:chOff x="0" y="0"/>
          <a:chExt cx="0" cy="0"/>
        </a:xfrm>
      </p:grpSpPr>
      <p:sp>
        <p:nvSpPr>
          <p:cNvPr id="28" name="Google Shape;28;p4"/>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0" name="Google Shape;30;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33" name="Shape 33"/>
        <p:cNvGrpSpPr/>
        <p:nvPr/>
      </p:nvGrpSpPr>
      <p:grpSpPr>
        <a:xfrm>
          <a:off x="0" y="0"/>
          <a:ext cx="0" cy="0"/>
          <a:chOff x="0" y="0"/>
          <a:chExt cx="0" cy="0"/>
        </a:xfrm>
      </p:grpSpPr>
      <p:sp>
        <p:nvSpPr>
          <p:cNvPr id="34" name="Google Shape;34;p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6" name="Google Shape;36;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39" name="Shape 39"/>
        <p:cNvGrpSpPr/>
        <p:nvPr/>
      </p:nvGrpSpPr>
      <p:grpSpPr>
        <a:xfrm>
          <a:off x="0" y="0"/>
          <a:ext cx="0" cy="0"/>
          <a:chOff x="0" y="0"/>
          <a:chExt cx="0" cy="0"/>
        </a:xfrm>
      </p:grpSpPr>
      <p:sp>
        <p:nvSpPr>
          <p:cNvPr id="40" name="Google Shape;40;p6"/>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6"/>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42" name="Google Shape;42;p6"/>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43" name="Google Shape;43;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46" name="Shape 46"/>
        <p:cNvGrpSpPr/>
        <p:nvPr/>
      </p:nvGrpSpPr>
      <p:grpSpPr>
        <a:xfrm>
          <a:off x="0" y="0"/>
          <a:ext cx="0" cy="0"/>
          <a:chOff x="0" y="0"/>
          <a:chExt cx="0" cy="0"/>
        </a:xfrm>
      </p:grpSpPr>
      <p:sp>
        <p:nvSpPr>
          <p:cNvPr id="47" name="Google Shape;47;p7"/>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7"/>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49" name="Google Shape;49;p7"/>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0" name="Google Shape;50;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3" name="Shape 53"/>
        <p:cNvGrpSpPr/>
        <p:nvPr/>
      </p:nvGrpSpPr>
      <p:grpSpPr>
        <a:xfrm>
          <a:off x="0" y="0"/>
          <a:ext cx="0" cy="0"/>
          <a:chOff x="0" y="0"/>
          <a:chExt cx="0" cy="0"/>
        </a:xfrm>
      </p:grpSpPr>
      <p:sp>
        <p:nvSpPr>
          <p:cNvPr id="54" name="Google Shape;54;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7" name="Shape 57"/>
        <p:cNvGrpSpPr/>
        <p:nvPr/>
      </p:nvGrpSpPr>
      <p:grpSpPr>
        <a:xfrm>
          <a:off x="0" y="0"/>
          <a:ext cx="0" cy="0"/>
          <a:chOff x="0" y="0"/>
          <a:chExt cx="0" cy="0"/>
        </a:xfrm>
      </p:grpSpPr>
      <p:sp>
        <p:nvSpPr>
          <p:cNvPr id="58" name="Google Shape;58;p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62" name="Shape 62"/>
        <p:cNvGrpSpPr/>
        <p:nvPr/>
      </p:nvGrpSpPr>
      <p:grpSpPr>
        <a:xfrm>
          <a:off x="0" y="0"/>
          <a:ext cx="0" cy="0"/>
          <a:chOff x="0" y="0"/>
          <a:chExt cx="0" cy="0"/>
        </a:xfrm>
      </p:grpSpPr>
      <p:sp>
        <p:nvSpPr>
          <p:cNvPr id="63" name="Google Shape;63;p1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1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65" name="Google Shape;65;p1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66" name="Google Shape;66;p1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67" name="Google Shape;67;p1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68" name="Google Shape;68;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canva.com/create/bookmark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www.adlit.org/strategies/22091/" TargetMode="External"/><Relationship Id="rId4" Type="http://schemas.openxmlformats.org/officeDocument/2006/relationships/hyperlink" Target="http://www.readwritethink.org/files/resources/printouts/DoubleEntry.pd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3"/>
          <p:cNvSpPr txBox="1"/>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Calibri"/>
              <a:buNone/>
            </a:pPr>
            <a:fld id="{00000000-1234-1234-1234-123412341234}" type="slidenum">
              <a:rPr b="0" i="0" lang="en-US" sz="1200" u="none" cap="none" strike="noStrike">
                <a:solidFill>
                  <a:srgbClr val="898989"/>
                </a:solidFill>
                <a:latin typeface="Calibri"/>
                <a:ea typeface="Calibri"/>
                <a:cs typeface="Calibri"/>
                <a:sym typeface="Calibri"/>
              </a:rPr>
              <a:t>‹#›</a:t>
            </a:fld>
            <a:endParaRPr/>
          </a:p>
        </p:txBody>
      </p:sp>
      <p:sp>
        <p:nvSpPr>
          <p:cNvPr id="89" name="Google Shape;89;p1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1" i="0" lang="en-US" sz="4400" u="none">
                <a:solidFill>
                  <a:schemeClr val="dk1"/>
                </a:solidFill>
                <a:latin typeface="Calibri"/>
                <a:ea typeface="Calibri"/>
                <a:cs typeface="Calibri"/>
                <a:sym typeface="Calibri"/>
              </a:rPr>
              <a:t>During Reading Strategies </a:t>
            </a:r>
            <a:endParaRPr/>
          </a:p>
        </p:txBody>
      </p:sp>
      <p:sp>
        <p:nvSpPr>
          <p:cNvPr id="90" name="Google Shape;90;p1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rgbClr val="898989"/>
              </a:buClr>
              <a:buSzPts val="3200"/>
              <a:buNone/>
            </a:pPr>
            <a:r>
              <a:rPr b="0" i="0" lang="en-US" sz="3200" u="none">
                <a:solidFill>
                  <a:srgbClr val="898989"/>
                </a:solidFill>
                <a:latin typeface="Calibri"/>
                <a:ea typeface="Calibri"/>
                <a:cs typeface="Calibri"/>
                <a:sym typeface="Calibri"/>
              </a:rPr>
              <a:t>Book Marks</a:t>
            </a:r>
            <a:endParaRPr/>
          </a:p>
          <a:p>
            <a:pPr indent="0" lvl="0" marL="0" rtl="0" algn="ctr">
              <a:lnSpc>
                <a:spcPct val="100000"/>
              </a:lnSpc>
              <a:spcBef>
                <a:spcPts val="640"/>
              </a:spcBef>
              <a:spcAft>
                <a:spcPts val="0"/>
              </a:spcAft>
              <a:buClr>
                <a:srgbClr val="898989"/>
              </a:buClr>
              <a:buSzPts val="3200"/>
              <a:buNone/>
            </a:pPr>
            <a:r>
              <a:rPr b="0" i="0" lang="en-US" sz="3200" u="none">
                <a:solidFill>
                  <a:srgbClr val="898989"/>
                </a:solidFill>
                <a:latin typeface="Calibri"/>
                <a:ea typeface="Calibri"/>
                <a:cs typeface="Calibri"/>
                <a:sym typeface="Calibri"/>
              </a:rPr>
              <a:t>Double-Entry Journals</a:t>
            </a:r>
            <a:endParaRPr/>
          </a:p>
        </p:txBody>
      </p:sp>
      <p:sp>
        <p:nvSpPr>
          <p:cNvPr id="91" name="Google Shape;91;p13"/>
          <p:cNvSpPr txBox="1"/>
          <p:nvPr/>
        </p:nvSpPr>
        <p:spPr>
          <a:xfrm>
            <a:off x="1180950" y="5260775"/>
            <a:ext cx="6782100" cy="646500"/>
          </a:xfrm>
          <a:prstGeom prst="rect">
            <a:avLst/>
          </a:prstGeom>
          <a:noFill/>
          <a:ln>
            <a:noFill/>
          </a:ln>
        </p:spPr>
        <p:txBody>
          <a:bodyPr anchorCtr="0" anchor="t" bIns="91425" lIns="91425" spcFirstLastPara="1" rIns="91425" wrap="square" tIns="91425">
            <a:noAutofit/>
          </a:bodyPr>
          <a:lstStyle/>
          <a:p>
            <a:pPr indent="0" lvl="0" marL="0" rtl="0" algn="ctr">
              <a:lnSpc>
                <a:spcPct val="80000"/>
              </a:lnSpc>
              <a:spcBef>
                <a:spcPts val="640"/>
              </a:spcBef>
              <a:spcAft>
                <a:spcPts val="0"/>
              </a:spcAft>
              <a:buNone/>
            </a:pPr>
            <a:r>
              <a:rPr b="1" lang="en-US" sz="3200">
                <a:solidFill>
                  <a:srgbClr val="FF0000"/>
                </a:solidFill>
              </a:rPr>
              <a:t>(THESE ARE JUST A FEW)</a:t>
            </a:r>
            <a:endParaRPr b="1" sz="320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14"/>
          <p:cNvSpPr txBox="1"/>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Calibri"/>
              <a:buNone/>
            </a:pPr>
            <a:fld id="{00000000-1234-1234-1234-123412341234}" type="slidenum">
              <a:rPr b="0" i="0" lang="en-US" sz="1200" u="none" cap="none" strike="noStrike">
                <a:solidFill>
                  <a:srgbClr val="898989"/>
                </a:solidFill>
                <a:latin typeface="Calibri"/>
                <a:ea typeface="Calibri"/>
                <a:cs typeface="Calibri"/>
                <a:sym typeface="Calibri"/>
              </a:rPr>
              <a:t>‹#›</a:t>
            </a:fld>
            <a:endParaRPr/>
          </a:p>
        </p:txBody>
      </p:sp>
      <p:sp>
        <p:nvSpPr>
          <p:cNvPr id="100" name="Google Shape;100;p14"/>
          <p:cNvSpPr txBox="1"/>
          <p:nvPr>
            <p:ph type="title"/>
          </p:nvPr>
        </p:nvSpPr>
        <p:spPr>
          <a:xfrm>
            <a:off x="0" y="0"/>
            <a:ext cx="9144000" cy="563562"/>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9900FF"/>
              </a:buClr>
              <a:buSzPts val="3600"/>
              <a:buFont typeface="Calibri"/>
              <a:buNone/>
            </a:pPr>
            <a:r>
              <a:rPr b="1" i="0" lang="en-US" sz="3600" u="sng">
                <a:solidFill>
                  <a:srgbClr val="9900FF"/>
                </a:solidFill>
                <a:latin typeface="Calibri"/>
                <a:ea typeface="Calibri"/>
                <a:cs typeface="Calibri"/>
                <a:sym typeface="Calibri"/>
              </a:rPr>
              <a:t>Book Marks</a:t>
            </a:r>
            <a:r>
              <a:rPr b="1" i="0" lang="en-US" sz="3600" u="none">
                <a:solidFill>
                  <a:srgbClr val="9900FF"/>
                </a:solidFill>
                <a:latin typeface="Calibri"/>
                <a:ea typeface="Calibri"/>
                <a:cs typeface="Calibri"/>
                <a:sym typeface="Calibri"/>
              </a:rPr>
              <a:t> (Porter &amp; Cleland, 1995)</a:t>
            </a:r>
            <a:endParaRPr/>
          </a:p>
        </p:txBody>
      </p:sp>
      <p:sp>
        <p:nvSpPr>
          <p:cNvPr id="101" name="Google Shape;101;p14"/>
          <p:cNvSpPr txBox="1"/>
          <p:nvPr>
            <p:ph idx="1" type="body"/>
          </p:nvPr>
        </p:nvSpPr>
        <p:spPr>
          <a:xfrm>
            <a:off x="152400" y="685800"/>
            <a:ext cx="8991600" cy="6172200"/>
          </a:xfrm>
          <a:prstGeom prst="rect">
            <a:avLst/>
          </a:prstGeom>
          <a:noFill/>
          <a:ln>
            <a:noFill/>
          </a:ln>
        </p:spPr>
        <p:txBody>
          <a:bodyPr anchorCtr="0" anchor="t" bIns="45700" lIns="91425" spcFirstLastPara="1" rIns="91425" wrap="square" tIns="45700">
            <a:noAutofit/>
          </a:bodyPr>
          <a:lstStyle/>
          <a:p>
            <a:pPr indent="-609600" lvl="0" marL="609600" rtl="0" algn="l">
              <a:lnSpc>
                <a:spcPct val="90000"/>
              </a:lnSpc>
              <a:spcBef>
                <a:spcPts val="0"/>
              </a:spcBef>
              <a:spcAft>
                <a:spcPts val="0"/>
              </a:spcAft>
              <a:buClr>
                <a:schemeClr val="dk1"/>
              </a:buClr>
              <a:buSzPts val="2400"/>
              <a:buNone/>
            </a:pPr>
            <a:r>
              <a:rPr b="1" i="0" lang="en-US" sz="2400" u="none">
                <a:solidFill>
                  <a:schemeClr val="dk1"/>
                </a:solidFill>
                <a:latin typeface="Calibri"/>
                <a:ea typeface="Calibri"/>
                <a:cs typeface="Calibri"/>
                <a:sym typeface="Calibri"/>
              </a:rPr>
              <a:t>Description= </a:t>
            </a:r>
            <a:r>
              <a:rPr b="0" i="0" lang="en-US" sz="2400" u="none">
                <a:solidFill>
                  <a:schemeClr val="dk1"/>
                </a:solidFill>
                <a:latin typeface="Calibri"/>
                <a:ea typeface="Calibri"/>
                <a:cs typeface="Calibri"/>
                <a:sym typeface="Calibri"/>
              </a:rPr>
              <a:t>By folding a piece of paper in thirds, each student makes a bookmark for keeping his place in the reading.  On bookmarks students record page #’s and thought concerning their reading.  Students may illustrate thoughts, write questions, and express opinions on the bookmark.</a:t>
            </a:r>
            <a:endParaRPr/>
          </a:p>
          <a:p>
            <a:pPr indent="-609600" lvl="0" marL="609600" rtl="0" algn="l">
              <a:lnSpc>
                <a:spcPct val="90000"/>
              </a:lnSpc>
              <a:spcBef>
                <a:spcPts val="480"/>
              </a:spcBef>
              <a:spcAft>
                <a:spcPts val="0"/>
              </a:spcAft>
              <a:buClr>
                <a:schemeClr val="dk1"/>
              </a:buClr>
              <a:buSzPts val="2400"/>
              <a:buNone/>
            </a:pPr>
            <a:r>
              <a:rPr b="1" i="0" lang="en-US" sz="2400" u="none">
                <a:solidFill>
                  <a:schemeClr val="dk1"/>
                </a:solidFill>
                <a:latin typeface="Calibri"/>
                <a:ea typeface="Calibri"/>
                <a:cs typeface="Calibri"/>
                <a:sym typeface="Calibri"/>
              </a:rPr>
              <a:t>Why Use=</a:t>
            </a:r>
            <a:r>
              <a:rPr b="0" i="0" lang="en-US" sz="2400" u="none">
                <a:solidFill>
                  <a:schemeClr val="dk1"/>
                </a:solidFill>
                <a:latin typeface="Calibri"/>
                <a:ea typeface="Calibri"/>
                <a:cs typeface="Calibri"/>
                <a:sym typeface="Calibri"/>
              </a:rPr>
              <a:t> A practical way to help students record thoughts, questions, and connections as they read…</a:t>
            </a:r>
            <a:endParaRPr/>
          </a:p>
          <a:p>
            <a:pPr indent="-609600" lvl="0" marL="609600" rtl="0" algn="l">
              <a:lnSpc>
                <a:spcPct val="90000"/>
              </a:lnSpc>
              <a:spcBef>
                <a:spcPts val="560"/>
              </a:spcBef>
              <a:spcAft>
                <a:spcPts val="0"/>
              </a:spcAft>
              <a:buClr>
                <a:schemeClr val="dk1"/>
              </a:buClr>
              <a:buSzPts val="2800"/>
              <a:buNone/>
            </a:pPr>
            <a:r>
              <a:rPr b="1" i="0" lang="en-US" sz="2800" u="none">
                <a:solidFill>
                  <a:schemeClr val="dk1"/>
                </a:solidFill>
                <a:latin typeface="Calibri"/>
                <a:ea typeface="Calibri"/>
                <a:cs typeface="Calibri"/>
                <a:sym typeface="Calibri"/>
              </a:rPr>
              <a:t>How Does It Work: </a:t>
            </a:r>
            <a:r>
              <a:rPr b="1" i="0" lang="en-US" sz="1400" u="none">
                <a:solidFill>
                  <a:schemeClr val="dk1"/>
                </a:solidFill>
                <a:latin typeface="Calibri"/>
                <a:ea typeface="Calibri"/>
                <a:cs typeface="Calibri"/>
                <a:sym typeface="Calibri"/>
              </a:rPr>
              <a:t>(MAY BE USED IN CONNECTION WITH LITERATURE CIRCLES)</a:t>
            </a:r>
            <a:endParaRPr/>
          </a:p>
          <a:p>
            <a:pPr indent="-609600" lvl="0" marL="609600" rtl="0" algn="l">
              <a:lnSpc>
                <a:spcPct val="90000"/>
              </a:lnSpc>
              <a:spcBef>
                <a:spcPts val="560"/>
              </a:spcBef>
              <a:spcAft>
                <a:spcPts val="0"/>
              </a:spcAft>
              <a:buClr>
                <a:schemeClr val="dk1"/>
              </a:buClr>
              <a:buSzPts val="2800"/>
              <a:buAutoNum type="arabicPeriod"/>
            </a:pPr>
            <a:r>
              <a:rPr b="0" i="0" lang="en-US" sz="2800" u="none">
                <a:solidFill>
                  <a:schemeClr val="dk1"/>
                </a:solidFill>
                <a:latin typeface="Calibri"/>
                <a:ea typeface="Calibri"/>
                <a:cs typeface="Calibri"/>
                <a:sym typeface="Calibri"/>
              </a:rPr>
              <a:t>Model what one may look like on overhead projector…</a:t>
            </a:r>
            <a:endParaRPr/>
          </a:p>
          <a:p>
            <a:pPr indent="-609600" lvl="0" marL="609600" rtl="0" algn="l">
              <a:lnSpc>
                <a:spcPct val="90000"/>
              </a:lnSpc>
              <a:spcBef>
                <a:spcPts val="560"/>
              </a:spcBef>
              <a:spcAft>
                <a:spcPts val="0"/>
              </a:spcAft>
              <a:buClr>
                <a:schemeClr val="dk1"/>
              </a:buClr>
              <a:buSzPts val="2800"/>
              <a:buAutoNum type="arabicPeriod"/>
            </a:pPr>
            <a:r>
              <a:rPr b="0" i="0" lang="en-US" sz="2800" u="none">
                <a:solidFill>
                  <a:schemeClr val="dk1"/>
                </a:solidFill>
                <a:latin typeface="Calibri"/>
                <a:ea typeface="Calibri"/>
                <a:cs typeface="Calibri"/>
                <a:sym typeface="Calibri"/>
              </a:rPr>
              <a:t>You may give categories for the three areas on both sides (6 area in all) (e.g., connections…Important passages…Questions…etc…) </a:t>
            </a:r>
            <a:r>
              <a:rPr b="1" i="0" lang="en-US" sz="2800" u="sng">
                <a:solidFill>
                  <a:schemeClr val="accent2"/>
                </a:solidFill>
                <a:latin typeface="Calibri"/>
                <a:ea typeface="Calibri"/>
                <a:cs typeface="Calibri"/>
                <a:sym typeface="Calibri"/>
              </a:rPr>
              <a:t>(OPTIONAL)</a:t>
            </a:r>
            <a:endParaRPr/>
          </a:p>
          <a:p>
            <a:pPr indent="-609600" lvl="0" marL="609600" rtl="0" algn="l">
              <a:lnSpc>
                <a:spcPct val="90000"/>
              </a:lnSpc>
              <a:spcBef>
                <a:spcPts val="560"/>
              </a:spcBef>
              <a:spcAft>
                <a:spcPts val="0"/>
              </a:spcAft>
              <a:buClr>
                <a:schemeClr val="dk1"/>
              </a:buClr>
              <a:buSzPts val="2800"/>
              <a:buAutoNum type="arabicPeriod"/>
            </a:pPr>
            <a:r>
              <a:rPr b="0" i="0" lang="en-US" sz="2800" u="none">
                <a:solidFill>
                  <a:schemeClr val="dk1"/>
                </a:solidFill>
                <a:latin typeface="Calibri"/>
                <a:ea typeface="Calibri"/>
                <a:cs typeface="Calibri"/>
                <a:sym typeface="Calibri"/>
              </a:rPr>
              <a:t>After reading, students review readings in small groups…pairs…and/or whole class.</a:t>
            </a:r>
            <a:endParaRPr/>
          </a:p>
        </p:txBody>
      </p:sp>
      <p:sp>
        <p:nvSpPr>
          <p:cNvPr id="102" name="Google Shape;102;p14"/>
          <p:cNvSpPr txBox="1"/>
          <p:nvPr/>
        </p:nvSpPr>
        <p:spPr>
          <a:xfrm>
            <a:off x="76200" y="6157775"/>
            <a:ext cx="8991600" cy="563700"/>
          </a:xfrm>
          <a:prstGeom prst="rect">
            <a:avLst/>
          </a:prstGeom>
          <a:solidFill>
            <a:srgbClr val="FFFF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CREATE</a:t>
            </a:r>
            <a:r>
              <a:rPr lang="en-US"/>
              <a:t> ONE or HAVE </a:t>
            </a:r>
            <a:r>
              <a:rPr lang="en-US"/>
              <a:t>Students</a:t>
            </a:r>
            <a:r>
              <a:rPr lang="en-US"/>
              <a:t> Do It: </a:t>
            </a:r>
            <a:r>
              <a:rPr lang="en-US" sz="1100" u="sng">
                <a:solidFill>
                  <a:schemeClr val="hlink"/>
                </a:solidFill>
                <a:hlinkClick r:id="rId3"/>
              </a:rPr>
              <a:t>https://www.canva.com/create/bookmarks/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Google Shape;110;p15"/>
          <p:cNvSpPr txBox="1"/>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Calibri"/>
              <a:buNone/>
            </a:pPr>
            <a:fld id="{00000000-1234-1234-1234-123412341234}" type="slidenum">
              <a:rPr b="0" i="0" lang="en-US" sz="1200" u="none" cap="none" strike="noStrike">
                <a:solidFill>
                  <a:srgbClr val="898989"/>
                </a:solidFill>
                <a:latin typeface="Calibri"/>
                <a:ea typeface="Calibri"/>
                <a:cs typeface="Calibri"/>
                <a:sym typeface="Calibri"/>
              </a:rPr>
              <a:t>‹#›</a:t>
            </a:fld>
            <a:endParaRPr/>
          </a:p>
        </p:txBody>
      </p:sp>
      <p:sp>
        <p:nvSpPr>
          <p:cNvPr id="111" name="Google Shape;111;p15"/>
          <p:cNvSpPr txBox="1"/>
          <p:nvPr>
            <p:ph type="title"/>
          </p:nvPr>
        </p:nvSpPr>
        <p:spPr>
          <a:xfrm>
            <a:off x="0" y="0"/>
            <a:ext cx="9144000" cy="563562"/>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9900FF"/>
              </a:buClr>
              <a:buSzPts val="3600"/>
              <a:buFont typeface="Calibri"/>
              <a:buNone/>
            </a:pPr>
            <a:r>
              <a:rPr b="1" i="0" lang="en-US" sz="3600" u="sng">
                <a:solidFill>
                  <a:srgbClr val="9900FF"/>
                </a:solidFill>
                <a:latin typeface="Calibri"/>
                <a:ea typeface="Calibri"/>
                <a:cs typeface="Calibri"/>
                <a:sym typeface="Calibri"/>
              </a:rPr>
              <a:t>Double-Entry Journals</a:t>
            </a:r>
            <a:r>
              <a:rPr b="1" i="0" lang="en-US" sz="3600" u="none">
                <a:solidFill>
                  <a:srgbClr val="9900FF"/>
                </a:solidFill>
                <a:latin typeface="Calibri"/>
                <a:ea typeface="Calibri"/>
                <a:cs typeface="Calibri"/>
                <a:sym typeface="Calibri"/>
              </a:rPr>
              <a:t> (PAUK, 1964)</a:t>
            </a:r>
            <a:endParaRPr/>
          </a:p>
        </p:txBody>
      </p:sp>
      <p:sp>
        <p:nvSpPr>
          <p:cNvPr id="112" name="Google Shape;112;p15"/>
          <p:cNvSpPr txBox="1"/>
          <p:nvPr>
            <p:ph idx="1" type="body"/>
          </p:nvPr>
        </p:nvSpPr>
        <p:spPr>
          <a:xfrm>
            <a:off x="152400" y="609600"/>
            <a:ext cx="8991600" cy="6248400"/>
          </a:xfrm>
          <a:prstGeom prst="rect">
            <a:avLst/>
          </a:prstGeom>
          <a:noFill/>
          <a:ln cap="flat" cmpd="sng" w="9525">
            <a:solidFill>
              <a:srgbClr val="FFFF00"/>
            </a:solidFill>
            <a:prstDash val="solid"/>
            <a:round/>
            <a:headEnd len="sm" w="sm" type="none"/>
            <a:tailEnd len="sm" w="sm" type="none"/>
          </a:ln>
        </p:spPr>
        <p:txBody>
          <a:bodyPr anchorCtr="0" anchor="t" bIns="45700" lIns="91425" spcFirstLastPara="1" rIns="91425" wrap="square" tIns="45700">
            <a:noAutofit/>
          </a:bodyPr>
          <a:lstStyle/>
          <a:p>
            <a:pPr indent="-609600" lvl="0" marL="609600" rtl="0" algn="l">
              <a:lnSpc>
                <a:spcPct val="90000"/>
              </a:lnSpc>
              <a:spcBef>
                <a:spcPts val="0"/>
              </a:spcBef>
              <a:spcAft>
                <a:spcPts val="0"/>
              </a:spcAft>
              <a:buClr>
                <a:schemeClr val="dk1"/>
              </a:buClr>
              <a:buSzPts val="2000"/>
              <a:buNone/>
            </a:pPr>
            <a:r>
              <a:rPr b="1" i="0" lang="en-US" sz="2000" u="none">
                <a:solidFill>
                  <a:schemeClr val="dk1"/>
                </a:solidFill>
                <a:latin typeface="Calibri"/>
                <a:ea typeface="Calibri"/>
                <a:cs typeface="Calibri"/>
                <a:sym typeface="Calibri"/>
              </a:rPr>
              <a:t>Description= </a:t>
            </a:r>
            <a:r>
              <a:rPr b="0" i="0" lang="en-US" sz="2000" u="none">
                <a:solidFill>
                  <a:schemeClr val="dk1"/>
                </a:solidFill>
                <a:latin typeface="Calibri"/>
                <a:ea typeface="Calibri"/>
                <a:cs typeface="Calibri"/>
                <a:sym typeface="Calibri"/>
              </a:rPr>
              <a:t>ALSO CALLED CORNELL NOTE TAKING…Students take notes on their reading in two columns with a line drawn vertically down the middles of the page.  In one column they summarize important ideas from the text.  In the other, they write their own thoughts and responses—questions, confusions, personal reactions, or reflections on what the information means.</a:t>
            </a:r>
            <a:endParaRPr/>
          </a:p>
          <a:p>
            <a:pPr indent="-609600" lvl="0" marL="609600" rtl="0" algn="l">
              <a:lnSpc>
                <a:spcPct val="90000"/>
              </a:lnSpc>
              <a:spcBef>
                <a:spcPts val="400"/>
              </a:spcBef>
              <a:spcAft>
                <a:spcPts val="0"/>
              </a:spcAft>
              <a:buClr>
                <a:schemeClr val="dk1"/>
              </a:buClr>
              <a:buSzPts val="2000"/>
              <a:buNone/>
            </a:pPr>
            <a:r>
              <a:rPr b="1" i="0" lang="en-US" sz="2000" u="none">
                <a:solidFill>
                  <a:schemeClr val="dk1"/>
                </a:solidFill>
                <a:latin typeface="Calibri"/>
                <a:ea typeface="Calibri"/>
                <a:cs typeface="Calibri"/>
                <a:sym typeface="Calibri"/>
              </a:rPr>
              <a:t>Why Use=</a:t>
            </a:r>
            <a:r>
              <a:rPr b="0" i="0" lang="en-US" sz="2000" u="none">
                <a:solidFill>
                  <a:schemeClr val="dk1"/>
                </a:solidFill>
                <a:latin typeface="Calibri"/>
                <a:ea typeface="Calibri"/>
                <a:cs typeface="Calibri"/>
                <a:sym typeface="Calibri"/>
              </a:rPr>
              <a:t> Can be used effectively in the classroom as well as in reading tasks.  Easier to use and manage when compared to the bookmark strategy…Helps students organize notes.</a:t>
            </a:r>
            <a:endParaRPr/>
          </a:p>
          <a:p>
            <a:pPr indent="-609600" lvl="0" marL="609600" rtl="0" algn="l">
              <a:lnSpc>
                <a:spcPct val="90000"/>
              </a:lnSpc>
              <a:spcBef>
                <a:spcPts val="480"/>
              </a:spcBef>
              <a:spcAft>
                <a:spcPts val="0"/>
              </a:spcAft>
              <a:buClr>
                <a:schemeClr val="dk1"/>
              </a:buClr>
              <a:buSzPts val="2400"/>
              <a:buNone/>
            </a:pPr>
            <a:r>
              <a:rPr b="1" i="0" lang="en-US" sz="2400" u="none">
                <a:solidFill>
                  <a:schemeClr val="dk1"/>
                </a:solidFill>
                <a:latin typeface="Calibri"/>
                <a:ea typeface="Calibri"/>
                <a:cs typeface="Calibri"/>
                <a:sym typeface="Calibri"/>
              </a:rPr>
              <a:t>How Does It Work: </a:t>
            </a:r>
            <a:r>
              <a:rPr b="0" i="0" lang="en-US" sz="1200" u="none">
                <a:solidFill>
                  <a:schemeClr val="dk1"/>
                </a:solidFill>
                <a:latin typeface="Calibri"/>
                <a:ea typeface="Calibri"/>
                <a:cs typeface="Calibri"/>
                <a:sym typeface="Calibri"/>
              </a:rPr>
              <a:t>(MAY BE USED IN CONNECTION WITH LITERATURE CIRCLES)</a:t>
            </a:r>
            <a:endParaRPr/>
          </a:p>
          <a:p>
            <a:pPr indent="-609600" lvl="0" marL="609600" rtl="0" algn="l">
              <a:lnSpc>
                <a:spcPct val="90000"/>
              </a:lnSpc>
              <a:spcBef>
                <a:spcPts val="400"/>
              </a:spcBef>
              <a:spcAft>
                <a:spcPts val="0"/>
              </a:spcAft>
              <a:buClr>
                <a:schemeClr val="dk1"/>
              </a:buClr>
              <a:buSzPts val="2000"/>
              <a:buAutoNum type="arabicPeriod"/>
            </a:pPr>
            <a:r>
              <a:rPr b="0" i="0" lang="en-US" sz="2000" u="none">
                <a:solidFill>
                  <a:schemeClr val="dk1"/>
                </a:solidFill>
                <a:latin typeface="Calibri"/>
                <a:ea typeface="Calibri"/>
                <a:cs typeface="Calibri"/>
                <a:sym typeface="Calibri"/>
              </a:rPr>
              <a:t>Read aloud through a short selection on the overhead or copy. Restate ideas in your own words from selected text.  Tell students why you chose certain items over others.  </a:t>
            </a:r>
            <a:endParaRPr/>
          </a:p>
          <a:p>
            <a:pPr indent="-609600" lvl="0" marL="609600" rtl="0" algn="l">
              <a:lnSpc>
                <a:spcPct val="90000"/>
              </a:lnSpc>
              <a:spcBef>
                <a:spcPts val="400"/>
              </a:spcBef>
              <a:spcAft>
                <a:spcPts val="0"/>
              </a:spcAft>
              <a:buClr>
                <a:schemeClr val="dk1"/>
              </a:buClr>
              <a:buSzPts val="2000"/>
              <a:buAutoNum type="arabicPeriod"/>
            </a:pPr>
            <a:r>
              <a:rPr b="0" i="0" lang="en-US" sz="2000" u="none">
                <a:solidFill>
                  <a:schemeClr val="dk1"/>
                </a:solidFill>
                <a:latin typeface="Calibri"/>
                <a:ea typeface="Calibri"/>
                <a:cs typeface="Calibri"/>
                <a:sym typeface="Calibri"/>
              </a:rPr>
              <a:t>Point out the two categories 🡪 ME &amp; Important in text/class discussion…fill out an example…</a:t>
            </a:r>
            <a:endParaRPr/>
          </a:p>
          <a:p>
            <a:pPr indent="-609600" lvl="0" marL="609600" rtl="0" algn="l">
              <a:lnSpc>
                <a:spcPct val="90000"/>
              </a:lnSpc>
              <a:spcBef>
                <a:spcPts val="400"/>
              </a:spcBef>
              <a:spcAft>
                <a:spcPts val="0"/>
              </a:spcAft>
              <a:buClr>
                <a:schemeClr val="dk1"/>
              </a:buClr>
              <a:buSzPts val="2000"/>
              <a:buAutoNum type="arabicPeriod"/>
            </a:pPr>
            <a:r>
              <a:rPr b="0" i="0" lang="en-US" sz="2000" u="none">
                <a:solidFill>
                  <a:schemeClr val="dk1"/>
                </a:solidFill>
                <a:latin typeface="Calibri"/>
                <a:ea typeface="Calibri"/>
                <a:cs typeface="Calibri"/>
                <a:sym typeface="Calibri"/>
              </a:rPr>
              <a:t>Students practice on their own with a reading or class discussion.</a:t>
            </a:r>
            <a:endParaRPr/>
          </a:p>
          <a:p>
            <a:pPr indent="-609600" lvl="0" marL="609600" rtl="0" algn="l">
              <a:lnSpc>
                <a:spcPct val="90000"/>
              </a:lnSpc>
              <a:spcBef>
                <a:spcPts val="400"/>
              </a:spcBef>
              <a:spcAft>
                <a:spcPts val="0"/>
              </a:spcAft>
              <a:buClr>
                <a:schemeClr val="dk1"/>
              </a:buClr>
              <a:buSzPts val="2000"/>
              <a:buAutoNum type="arabicPeriod"/>
            </a:pPr>
            <a:r>
              <a:rPr b="0" i="0" lang="en-US" sz="2000" u="none">
                <a:solidFill>
                  <a:schemeClr val="dk1"/>
                </a:solidFill>
                <a:latin typeface="Calibri"/>
                <a:ea typeface="Calibri"/>
                <a:cs typeface="Calibri"/>
                <a:sym typeface="Calibri"/>
              </a:rPr>
              <a:t>Have students maintain a notebook using this strategy for text readings and class discussions.</a:t>
            </a:r>
            <a:endParaRPr/>
          </a:p>
          <a:p>
            <a:pPr indent="-609600" lvl="0" marL="609600" rtl="0" algn="l">
              <a:lnSpc>
                <a:spcPct val="90000"/>
              </a:lnSpc>
              <a:spcBef>
                <a:spcPts val="400"/>
              </a:spcBef>
              <a:spcAft>
                <a:spcPts val="0"/>
              </a:spcAft>
              <a:buClr>
                <a:schemeClr val="dk1"/>
              </a:buClr>
              <a:buSzPts val="2000"/>
              <a:buAutoNum type="arabicPeriod"/>
            </a:pPr>
            <a:r>
              <a:rPr b="0" i="0" lang="en-US" sz="2000" u="none">
                <a:solidFill>
                  <a:schemeClr val="dk1"/>
                </a:solidFill>
                <a:latin typeface="Calibri"/>
                <a:ea typeface="Calibri"/>
                <a:cs typeface="Calibri"/>
                <a:sym typeface="Calibri"/>
              </a:rPr>
              <a:t>Check students notebooks.  Have two separate notebooks for class discussions and text readings.</a:t>
            </a:r>
            <a:endParaRPr b="0" i="0" sz="2000" u="none">
              <a:solidFill>
                <a:schemeClr val="dk1"/>
              </a:solidFill>
              <a:latin typeface="Calibri"/>
              <a:ea typeface="Calibri"/>
              <a:cs typeface="Calibri"/>
              <a:sym typeface="Calibri"/>
            </a:endParaRPr>
          </a:p>
          <a:p>
            <a:pPr indent="0" lvl="0" marL="0" rtl="0" algn="l">
              <a:lnSpc>
                <a:spcPct val="90000"/>
              </a:lnSpc>
              <a:spcBef>
                <a:spcPts val="400"/>
              </a:spcBef>
              <a:spcAft>
                <a:spcPts val="0"/>
              </a:spcAft>
              <a:buNone/>
            </a:pPr>
            <a:r>
              <a:t/>
            </a:r>
            <a:endParaRPr sz="2000"/>
          </a:p>
        </p:txBody>
      </p:sp>
      <p:sp>
        <p:nvSpPr>
          <p:cNvPr id="113" name="Google Shape;113;p15"/>
          <p:cNvSpPr txBox="1"/>
          <p:nvPr/>
        </p:nvSpPr>
        <p:spPr>
          <a:xfrm>
            <a:off x="6790500" y="0"/>
            <a:ext cx="2353500" cy="729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2000"/>
              </a:spcBef>
              <a:spcAft>
                <a:spcPts val="900"/>
              </a:spcAft>
              <a:buNone/>
            </a:pPr>
            <a:r>
              <a:rPr i="1" lang="en-US" sz="600">
                <a:solidFill>
                  <a:schemeClr val="dk1"/>
                </a:solidFill>
              </a:rPr>
              <a:t>Ruddell, R. (2002). Teaching Children to Read and Write: Becoming an Influential Teacher (3rd Edition). Boston: Allyn and Bacon</a:t>
            </a:r>
            <a:r>
              <a:rPr i="1" lang="en-US" sz="600">
                <a:solidFill>
                  <a:schemeClr val="dk1"/>
                </a:solidFill>
              </a:rPr>
              <a:t>.</a:t>
            </a:r>
            <a:endParaRPr i="1" sz="600">
              <a:solidFill>
                <a:srgbClr val="808080"/>
              </a:solidFill>
            </a:endParaRPr>
          </a:p>
        </p:txBody>
      </p:sp>
      <p:sp>
        <p:nvSpPr>
          <p:cNvPr id="114" name="Google Shape;114;p15"/>
          <p:cNvSpPr txBox="1"/>
          <p:nvPr/>
        </p:nvSpPr>
        <p:spPr>
          <a:xfrm>
            <a:off x="0" y="6257212"/>
            <a:ext cx="9144000" cy="563400"/>
          </a:xfrm>
          <a:prstGeom prst="rect">
            <a:avLst/>
          </a:prstGeom>
          <a:solidFill>
            <a:srgbClr val="FFFF00"/>
          </a:solidFill>
          <a:ln>
            <a:noFill/>
          </a:ln>
        </p:spPr>
        <p:txBody>
          <a:bodyPr anchorCtr="0" anchor="t" bIns="91425" lIns="91425" spcFirstLastPara="1" rIns="91425" wrap="square" tIns="91425">
            <a:noAutofit/>
          </a:bodyPr>
          <a:lstStyle/>
          <a:p>
            <a:pPr indent="0" lvl="0" marL="0" rtl="0" algn="l">
              <a:lnSpc>
                <a:spcPct val="90000"/>
              </a:lnSpc>
              <a:spcBef>
                <a:spcPts val="400"/>
              </a:spcBef>
              <a:spcAft>
                <a:spcPts val="0"/>
              </a:spcAft>
              <a:buNone/>
            </a:pPr>
            <a:r>
              <a:rPr lang="en-US" sz="2000">
                <a:solidFill>
                  <a:schemeClr val="dk1"/>
                </a:solidFill>
                <a:latin typeface="Calibri"/>
                <a:ea typeface="Calibri"/>
                <a:cs typeface="Calibri"/>
                <a:sym typeface="Calibri"/>
              </a:rPr>
              <a:t>GO TO: </a:t>
            </a:r>
            <a:r>
              <a:rPr lang="en-US" sz="1100" u="sng">
                <a:solidFill>
                  <a:schemeClr val="hlink"/>
                </a:solidFill>
                <a:hlinkClick r:id="rId3"/>
              </a:rPr>
              <a:t>http://www.adlit.org/strategies/22091/</a:t>
            </a:r>
            <a:r>
              <a:rPr lang="en-US" sz="3200">
                <a:solidFill>
                  <a:schemeClr val="dk1"/>
                </a:solidFill>
                <a:latin typeface="Calibri"/>
                <a:ea typeface="Calibri"/>
                <a:cs typeface="Calibri"/>
                <a:sym typeface="Calibri"/>
              </a:rPr>
              <a:t> or </a:t>
            </a:r>
            <a:r>
              <a:rPr lang="en-US" sz="1100" u="sng">
                <a:solidFill>
                  <a:schemeClr val="hlink"/>
                </a:solidFill>
                <a:hlinkClick r:id="rId4"/>
              </a:rPr>
              <a:t>http://www.readwritethink.org/files/resources/printouts/DoubleEntry.pdf</a:t>
            </a:r>
            <a:r>
              <a:rPr lang="en-US"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